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7" r:id="rId4"/>
    <p:sldMasterId id="2147483783" r:id="rId5"/>
    <p:sldMasterId id="2147483754" r:id="rId6"/>
    <p:sldMasterId id="2147483767" r:id="rId7"/>
  </p:sldMasterIdLst>
  <p:notesMasterIdLst>
    <p:notesMasterId r:id="rId25"/>
  </p:notesMasterIdLst>
  <p:handoutMasterIdLst>
    <p:handoutMasterId r:id="rId26"/>
  </p:handoutMasterIdLst>
  <p:sldIdLst>
    <p:sldId id="279" r:id="rId8"/>
    <p:sldId id="280" r:id="rId9"/>
    <p:sldId id="281" r:id="rId10"/>
    <p:sldId id="264" r:id="rId11"/>
    <p:sldId id="282" r:id="rId12"/>
    <p:sldId id="265" r:id="rId13"/>
    <p:sldId id="284" r:id="rId14"/>
    <p:sldId id="285" r:id="rId15"/>
    <p:sldId id="267" r:id="rId16"/>
    <p:sldId id="268" r:id="rId17"/>
    <p:sldId id="269" r:id="rId18"/>
    <p:sldId id="286" r:id="rId19"/>
    <p:sldId id="283" r:id="rId20"/>
    <p:sldId id="272" r:id="rId21"/>
    <p:sldId id="271" r:id="rId22"/>
    <p:sldId id="288" r:id="rId23"/>
    <p:sldId id="287" r:id="rId24"/>
  </p:sldIdLst>
  <p:sldSz cx="9144000" cy="6858000" type="screen4x3"/>
  <p:notesSz cx="6797675" cy="9926638"/>
  <p:embeddedFontLst>
    <p:embeddedFont>
      <p:font typeface="Tahoma" pitchFamily="34" charset="0"/>
      <p:regular r:id="rId27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5179"/>
    <a:srgbClr val="E31B22"/>
    <a:srgbClr val="AAA096"/>
    <a:srgbClr val="00B3B0"/>
    <a:srgbClr val="FFF465"/>
    <a:srgbClr val="006892"/>
    <a:srgbClr val="F47735"/>
    <a:srgbClr val="B2BB1E"/>
    <a:srgbClr val="00704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2899" autoAdjust="0"/>
  </p:normalViewPr>
  <p:slideViewPr>
    <p:cSldViewPr>
      <p:cViewPr varScale="1">
        <p:scale>
          <a:sx n="57" d="100"/>
          <a:sy n="57" d="100"/>
        </p:scale>
        <p:origin x="-151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322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E15E8D-B5F0-4FD3-A2E1-83A9D4DE1BD4}" type="datetimeFigureOut">
              <a:rPr lang="en-GB"/>
              <a:pPr>
                <a:defRPr/>
              </a:pPr>
              <a:t>08/10/2017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D6EDCBB-FEE7-4E99-BE15-8BAACF6F9A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412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9CED74-E1A6-45F4-858A-1F1C92EB6B75}" type="datetimeFigureOut">
              <a:rPr lang="en-GB"/>
              <a:pPr>
                <a:defRPr/>
              </a:pPr>
              <a:t>08/10/2017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D587744-2D71-4BD7-A3F2-A0EA247047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01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Mention the relevance to many Indonesian species, not just these 3 ungulates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587744-2D71-4BD7-A3F2-A0EA2470479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81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D6AED4-46DD-4B17-AD7F-C5D26FFED8DE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Many members are in-country experts</a:t>
            </a:r>
          </a:p>
          <a:p>
            <a:r>
              <a:rPr lang="en-GB" altLang="en-US"/>
              <a:t>The action planning process will define and priorities the activities for each species. </a:t>
            </a: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GB"/>
              <a:t>Manageemnt committee. 6 to date. 1</a:t>
            </a:r>
            <a:r>
              <a:rPr lang="en-GB" baseline="30000"/>
              <a:t>st</a:t>
            </a:r>
            <a:r>
              <a:rPr lang="en-GB"/>
              <a:t> ungulates</a:t>
            </a: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50438" y="9428578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03A29E-92CF-4061-9906-20C1CA78C6EA}" type="slidenum">
              <a:t>5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step - Increase effectiveness of breeding of Indonesian zoo population, including breeding recommendations. </a:t>
            </a:r>
          </a:p>
          <a:p>
            <a:r>
              <a:rPr lang="en-GB" dirty="0" smtClean="0"/>
              <a:t>Inter-regional transfers could occur when Indonesian population is near target. No deadline</a:t>
            </a:r>
            <a:r>
              <a:rPr lang="en-GB" baseline="0" dirty="0" smtClean="0"/>
              <a:t> for targets yet, as still working on the data. Then look at improving genetics of the other regional populations.</a:t>
            </a:r>
            <a:endParaRPr lang="en-GB" dirty="0" smtClean="0"/>
          </a:p>
          <a:p>
            <a:r>
              <a:rPr lang="en-GB" dirty="0" smtClean="0"/>
              <a:t>If you take on holding these species</a:t>
            </a:r>
            <a:r>
              <a:rPr lang="en-GB" baseline="0" dirty="0" smtClean="0"/>
              <a:t> there are many opportunities for you to talk to your visitors about your involvement in the partnership and the activities in Indonesia.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A80B1-EFAD-4C07-B090-07AF504C97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9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Implementing partners: All contributing expertise, staff time or financial support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587744-2D71-4BD7-A3F2-A0EA2470479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09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71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buClrTx/>
              <a:defRPr sz="3200"/>
            </a:lvl1pPr>
            <a:lvl2pPr>
              <a:defRPr sz="2800"/>
            </a:lvl2pPr>
            <a:lvl3pPr>
              <a:buClrTx/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702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207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53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55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44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D5179"/>
              </a:buClr>
              <a:buFont typeface="Arial" pitchFamily="34" charset="0"/>
              <a:buChar char="•"/>
              <a:defRPr sz="2400"/>
            </a:lvl1pPr>
            <a:lvl2pPr>
              <a:buClr>
                <a:srgbClr val="7D5179"/>
              </a:buClr>
              <a:defRPr sz="2400"/>
            </a:lvl2pPr>
            <a:lvl3pPr>
              <a:buClr>
                <a:srgbClr val="7D5179"/>
              </a:buClr>
              <a:defRPr sz="2400"/>
            </a:lvl3pPr>
            <a:lvl4pPr>
              <a:buClr>
                <a:srgbClr val="7D5179"/>
              </a:buClr>
              <a:defRPr sz="2400"/>
            </a:lvl4pPr>
            <a:lvl5pPr>
              <a:buClr>
                <a:srgbClr val="7D5179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72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D5179"/>
              </a:buClr>
              <a:buFont typeface="Arial" pitchFamily="34" charset="0"/>
              <a:buChar char="•"/>
              <a:defRPr sz="2400"/>
            </a:lvl1pPr>
            <a:lvl2pPr>
              <a:buClr>
                <a:srgbClr val="7D5179"/>
              </a:buClr>
              <a:defRPr sz="2400"/>
            </a:lvl2pPr>
            <a:lvl3pPr>
              <a:buClr>
                <a:srgbClr val="7D5179"/>
              </a:buClr>
              <a:defRPr sz="2400"/>
            </a:lvl3pPr>
            <a:lvl4pPr>
              <a:buClr>
                <a:srgbClr val="7D5179"/>
              </a:buClr>
              <a:defRPr sz="2400"/>
            </a:lvl4pPr>
            <a:lvl5pPr>
              <a:buClr>
                <a:srgbClr val="7D5179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07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lid BG">
    <p:bg>
      <p:bgPr>
        <a:solidFill>
          <a:srgbClr val="7D51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bg1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3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59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69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1B22"/>
              </a:buClr>
              <a:buFont typeface="Arial" pitchFamily="34" charset="0"/>
              <a:buChar char="•"/>
              <a:defRPr sz="2400"/>
            </a:lvl1pPr>
            <a:lvl2pPr>
              <a:buClr>
                <a:srgbClr val="E31B22"/>
              </a:buClr>
              <a:defRPr sz="2400"/>
            </a:lvl2pPr>
            <a:lvl3pPr>
              <a:buClr>
                <a:srgbClr val="E31B22"/>
              </a:buClr>
              <a:defRPr sz="2400"/>
            </a:lvl3pPr>
            <a:lvl4pPr>
              <a:buClr>
                <a:srgbClr val="E31B22"/>
              </a:buClr>
              <a:defRPr sz="2400"/>
            </a:lvl4pPr>
            <a:lvl5pPr>
              <a:buClr>
                <a:srgbClr val="E31B2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14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6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036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939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1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84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13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28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419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F47735"/>
              </a:buClr>
              <a:defRPr sz="2400"/>
            </a:lvl1pPr>
            <a:lvl2pPr>
              <a:buClr>
                <a:srgbClr val="F47735"/>
              </a:buClr>
              <a:defRPr sz="2400"/>
            </a:lvl2pPr>
            <a:lvl3pPr>
              <a:buClr>
                <a:srgbClr val="F47735"/>
              </a:buClr>
              <a:defRPr sz="2400"/>
            </a:lvl3pPr>
            <a:lvl4pPr>
              <a:buClr>
                <a:srgbClr val="F47735"/>
              </a:buClr>
              <a:defRPr sz="2400"/>
            </a:lvl4pPr>
            <a:lvl5pPr>
              <a:buClr>
                <a:srgbClr val="F47735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69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rgbClr val="F47735"/>
              </a:buClr>
              <a:defRPr sz="2400"/>
            </a:lvl1pPr>
            <a:lvl2pPr>
              <a:buClr>
                <a:srgbClr val="F47735"/>
              </a:buClr>
              <a:defRPr sz="2400"/>
            </a:lvl2pPr>
            <a:lvl3pPr>
              <a:buClr>
                <a:srgbClr val="F47735"/>
              </a:buClr>
              <a:defRPr sz="2400"/>
            </a:lvl3pPr>
            <a:lvl4pPr>
              <a:buClr>
                <a:srgbClr val="F47735"/>
              </a:buClr>
              <a:defRPr sz="2400"/>
            </a:lvl4pPr>
            <a:lvl5pPr>
              <a:buClr>
                <a:srgbClr val="F47735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39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1B22"/>
              </a:buClr>
              <a:buFont typeface="Arial" pitchFamily="34" charset="0"/>
              <a:buChar char="•"/>
              <a:defRPr sz="2400"/>
            </a:lvl1pPr>
            <a:lvl2pPr>
              <a:buClr>
                <a:srgbClr val="E31B22"/>
              </a:buClr>
              <a:defRPr sz="2400"/>
            </a:lvl2pPr>
            <a:lvl3pPr>
              <a:buClr>
                <a:srgbClr val="E31B22"/>
              </a:buClr>
              <a:defRPr sz="2400"/>
            </a:lvl3pPr>
            <a:lvl4pPr>
              <a:buClr>
                <a:srgbClr val="E31B22"/>
              </a:buClr>
              <a:defRPr sz="2400"/>
            </a:lvl4pPr>
            <a:lvl5pPr>
              <a:buClr>
                <a:srgbClr val="E31B2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14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Solid_BG">
    <p:bg>
      <p:bgPr>
        <a:solidFill>
          <a:srgbClr val="F47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49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06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6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2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629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9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65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7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2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F4773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52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Solid BG">
    <p:bg>
      <p:bgPr>
        <a:solidFill>
          <a:srgbClr val="AAA0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31B22"/>
              </a:buClr>
              <a:buFont typeface="Arial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rgbClr val="E31B22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42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25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08912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36504"/>
          </a:xfrm>
          <a:prstGeom prst="rect">
            <a:avLst/>
          </a:prstGeom>
        </p:spPr>
        <p:txBody>
          <a:bodyPr/>
          <a:lstStyle>
            <a:lvl1pPr>
              <a:buClr>
                <a:srgbClr val="006892"/>
              </a:buClr>
              <a:defRPr sz="2400"/>
            </a:lvl1pPr>
            <a:lvl2pPr>
              <a:buClr>
                <a:srgbClr val="006892"/>
              </a:buClr>
              <a:defRPr sz="2400"/>
            </a:lvl2pPr>
            <a:lvl3pPr>
              <a:buClr>
                <a:srgbClr val="006892"/>
              </a:buClr>
              <a:defRPr sz="2400"/>
            </a:lvl3pPr>
            <a:lvl4pPr>
              <a:buClr>
                <a:srgbClr val="006892"/>
              </a:buClr>
              <a:defRPr sz="2400"/>
            </a:lvl4pPr>
            <a:lvl5pPr>
              <a:buClr>
                <a:srgbClr val="00689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81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rgbClr val="006892"/>
              </a:buClr>
              <a:defRPr sz="2400"/>
            </a:lvl1pPr>
            <a:lvl2pPr>
              <a:buClr>
                <a:srgbClr val="006892"/>
              </a:buClr>
              <a:defRPr sz="2400"/>
            </a:lvl2pPr>
            <a:lvl3pPr>
              <a:buClr>
                <a:srgbClr val="006892"/>
              </a:buClr>
              <a:defRPr sz="2400"/>
            </a:lvl3pPr>
            <a:lvl4pPr>
              <a:buClr>
                <a:srgbClr val="006892"/>
              </a:buClr>
              <a:defRPr sz="2400"/>
            </a:lvl4pPr>
            <a:lvl5pPr>
              <a:buClr>
                <a:srgbClr val="006892"/>
              </a:buCl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537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Solid_BG">
    <p:bg>
      <p:bgPr>
        <a:solidFill>
          <a:srgbClr val="0068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056784" cy="6480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08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7412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2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41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074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336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864096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2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E31B2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72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7D51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4744"/>
            <a:ext cx="5486400" cy="3602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27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7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2320" y="908720"/>
            <a:ext cx="1244824" cy="563550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68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4" y="908720"/>
            <a:ext cx="6666599" cy="56355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88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buClr>
                <a:srgbClr val="E31B22"/>
              </a:buClr>
              <a:defRPr sz="2800"/>
            </a:lvl1pPr>
            <a:lvl2pPr>
              <a:defRPr sz="2400"/>
            </a:lvl2pPr>
            <a:lvl3pPr>
              <a:buClr>
                <a:srgbClr val="E31B2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buClr>
                <a:srgbClr val="E31B22"/>
              </a:buClr>
              <a:defRPr sz="2800"/>
            </a:lvl1pPr>
            <a:lvl2pPr>
              <a:defRPr sz="2400"/>
            </a:lvl2pPr>
            <a:lvl3pPr>
              <a:buClr>
                <a:srgbClr val="E31B22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684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6389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183" y="112474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  <a:prstGeom prst="rect">
            <a:avLst/>
          </a:prstGeo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buClrTx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  <a:prstGeom prst="rect">
            <a:avLst/>
          </a:prstGeom>
        </p:spPr>
        <p:txBody>
          <a:bodyPr/>
          <a:lstStyle>
            <a:lvl1pPr>
              <a:buClrTx/>
              <a:defRPr sz="2400"/>
            </a:lvl1pPr>
            <a:lvl2pPr>
              <a:defRPr sz="2000"/>
            </a:lvl2pPr>
            <a:lvl3pPr>
              <a:buClrTx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39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28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56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AAA0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44624"/>
            <a:ext cx="1512168" cy="82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31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7D517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 descr="CZ_White_RGB_LS cop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725" y="15875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224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4773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 descr="CZ_White_RGB_LS cop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725" y="15875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60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6" r:id="rId3"/>
    <p:sldLayoutId id="2147483781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00689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spcAft>
                <a:spcPct val="50000"/>
              </a:spcAft>
              <a:buFontTx/>
              <a:buChar char="•"/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315" name="Picture 5" descr="CZ_White_RGB_LS cop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725" y="15875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19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0" r:id="rId2"/>
    <p:sldLayoutId id="2147483769" r:id="rId3"/>
    <p:sldLayoutId id="2147483782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704A"/>
          </a:solidFill>
          <a:latin typeface="Chester Zoo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55.jpeg"/><Relationship Id="rId39" Type="http://schemas.openxmlformats.org/officeDocument/2006/relationships/image" Target="../media/image66.png"/><Relationship Id="rId3" Type="http://schemas.openxmlformats.org/officeDocument/2006/relationships/image" Target="../media/image33.jpeg"/><Relationship Id="rId21" Type="http://schemas.openxmlformats.org/officeDocument/2006/relationships/image" Target="../media/image50.jpeg"/><Relationship Id="rId34" Type="http://schemas.openxmlformats.org/officeDocument/2006/relationships/image" Target="../media/image62.jpeg"/><Relationship Id="rId42" Type="http://schemas.openxmlformats.org/officeDocument/2006/relationships/image" Target="../media/image69.png"/><Relationship Id="rId7" Type="http://schemas.openxmlformats.org/officeDocument/2006/relationships/image" Target="../media/image37.jpeg"/><Relationship Id="rId12" Type="http://schemas.openxmlformats.org/officeDocument/2006/relationships/image" Target="../media/image41.tiff"/><Relationship Id="rId17" Type="http://schemas.openxmlformats.org/officeDocument/2006/relationships/image" Target="../media/image46.jpeg"/><Relationship Id="rId25" Type="http://schemas.openxmlformats.org/officeDocument/2006/relationships/image" Target="../media/image54.jpeg"/><Relationship Id="rId33" Type="http://schemas.openxmlformats.org/officeDocument/2006/relationships/hyperlink" Target="https://www.google.be/url?sa=i&amp;rct=j&amp;q=&amp;esrc=s&amp;source=images&amp;cd=&amp;cad=rja&amp;uact=8&amp;ved=0ahUKEwiP3uv3nbbKAhUHsxQKHTmqANcQjRwIBw&amp;url=https://nl.wikipedia.org/wiki/Association_of_Zoos_and_Aquariums&amp;psig=AFQjCNFoQnJiZKAYoJd8Eh70Iccd5r4t7Q&amp;ust=1453305205352614" TargetMode="External"/><Relationship Id="rId38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20" Type="http://schemas.openxmlformats.org/officeDocument/2006/relationships/image" Target="../media/image49.tiff"/><Relationship Id="rId29" Type="http://schemas.openxmlformats.org/officeDocument/2006/relationships/image" Target="../media/image58.jpe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24" Type="http://schemas.openxmlformats.org/officeDocument/2006/relationships/image" Target="../media/image53.png"/><Relationship Id="rId32" Type="http://schemas.openxmlformats.org/officeDocument/2006/relationships/image" Target="../media/image61.jpeg"/><Relationship Id="rId37" Type="http://schemas.openxmlformats.org/officeDocument/2006/relationships/image" Target="../media/image64.png"/><Relationship Id="rId40" Type="http://schemas.openxmlformats.org/officeDocument/2006/relationships/image" Target="../media/image67.jpe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23" Type="http://schemas.openxmlformats.org/officeDocument/2006/relationships/image" Target="../media/image52.tiff"/><Relationship Id="rId28" Type="http://schemas.openxmlformats.org/officeDocument/2006/relationships/image" Target="../media/image57.jpeg"/><Relationship Id="rId36" Type="http://schemas.openxmlformats.org/officeDocument/2006/relationships/image" Target="../media/image5.png"/><Relationship Id="rId10" Type="http://schemas.openxmlformats.org/officeDocument/2006/relationships/image" Target="../media/image39.jpeg"/><Relationship Id="rId19" Type="http://schemas.openxmlformats.org/officeDocument/2006/relationships/image" Target="../media/image48.jpeg"/><Relationship Id="rId31" Type="http://schemas.openxmlformats.org/officeDocument/2006/relationships/image" Target="../media/image60.png"/><Relationship Id="rId4" Type="http://schemas.openxmlformats.org/officeDocument/2006/relationships/image" Target="../media/image34.jpeg"/><Relationship Id="rId9" Type="http://schemas.openxmlformats.org/officeDocument/2006/relationships/hyperlink" Target="http://www.senecaparkzoo.org/default.aspx" TargetMode="External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3.png"/><Relationship Id="rId43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Global Species Management Plans (GSMPs) for Banteng, </a:t>
            </a:r>
            <a:r>
              <a:rPr lang="en-GB" sz="3600" dirty="0" err="1"/>
              <a:t>Anoa</a:t>
            </a:r>
            <a:r>
              <a:rPr lang="en-GB" sz="3600" dirty="0"/>
              <a:t> and </a:t>
            </a:r>
            <a:r>
              <a:rPr lang="en-GB" sz="3600" dirty="0" err="1"/>
              <a:t>Babirusa</a:t>
            </a:r>
            <a:r>
              <a:rPr lang="en-GB" sz="36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r="29796" b="1994"/>
          <a:stretch/>
        </p:blipFill>
        <p:spPr bwMode="auto">
          <a:xfrm>
            <a:off x="8541" y="6254342"/>
            <a:ext cx="2706771" cy="54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61" b="8624"/>
          <a:stretch/>
        </p:blipFill>
        <p:spPr bwMode="auto">
          <a:xfrm>
            <a:off x="2714739" y="6229150"/>
            <a:ext cx="570923" cy="59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omm_logo_ssc_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6307375"/>
            <a:ext cx="1152128" cy="44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752" y="6330097"/>
            <a:ext cx="844299" cy="46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051" y="6320483"/>
            <a:ext cx="551016" cy="480119"/>
          </a:xfrm>
          <a:prstGeom prst="rect">
            <a:avLst/>
          </a:prstGeom>
        </p:spPr>
      </p:pic>
      <p:pic>
        <p:nvPicPr>
          <p:cNvPr id="10" name="Picture 2" descr="C:\JB files Aug 15\Chester zoo\2015 grant form\logos\Portrait CZAFW Logo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067" y="6388701"/>
            <a:ext cx="414159" cy="3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JB files Oct 15\2 IUCN-SSC Asian Wild Cattle Specialist Group\Action Indonesia\EAZA AZA Min Forestry Collaboration June 14\Funding &amp; logos\2016 budget- GSMP workshops etc\GSMP workshop logos\Sponsor logos - 2nd row\CCTUlogo2.TIF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6377959"/>
            <a:ext cx="1341919" cy="3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age result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103" y="6330097"/>
            <a:ext cx="1440160" cy="438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Male banteng in forest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4452" y="2780928"/>
            <a:ext cx="2473333" cy="169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7" descr="Lowland anoa facial detail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4566" y="2780928"/>
            <a:ext cx="2620322" cy="169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Male Sulawesi babirusa, head detail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1146" y="2780928"/>
            <a:ext cx="2542205" cy="16919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28295" y="465204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nl-BE" sz="2400" dirty="0" smtClean="0">
                <a:solidFill>
                  <a:srgbClr val="0070C0"/>
                </a:solidFill>
              </a:rPr>
              <a:t>John Abernethy</a:t>
            </a:r>
            <a:r>
              <a:rPr lang="en-GB" altLang="nl-BE" sz="2400" dirty="0">
                <a:solidFill>
                  <a:srgbClr val="0070C0"/>
                </a:solidFill>
              </a:rPr>
              <a:t/>
            </a:r>
            <a:br>
              <a:rPr lang="en-GB" altLang="nl-BE" sz="2400" dirty="0">
                <a:solidFill>
                  <a:srgbClr val="0070C0"/>
                </a:solidFill>
              </a:rPr>
            </a:br>
            <a:r>
              <a:rPr lang="en-GB" altLang="nl-BE" dirty="0" smtClean="0">
                <a:solidFill>
                  <a:srgbClr val="0070C0"/>
                </a:solidFill>
              </a:rPr>
              <a:t>Programme Officer, </a:t>
            </a:r>
            <a:r>
              <a:rPr lang="en-GB" altLang="nl-BE" dirty="0">
                <a:solidFill>
                  <a:srgbClr val="0070C0"/>
                </a:solidFill>
              </a:rPr>
              <a:t>IUCN SSC Asian Wild Cattle Specialist Group</a:t>
            </a:r>
          </a:p>
        </p:txBody>
      </p:sp>
    </p:spTree>
    <p:extLst>
      <p:ext uri="{BB962C8B-B14F-4D97-AF65-F5344CB8AC3E}">
        <p14:creationId xmlns:p14="http://schemas.microsoft.com/office/powerpoint/2010/main" val="379121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08912" cy="648072"/>
          </a:xfrm>
        </p:spPr>
        <p:txBody>
          <a:bodyPr/>
          <a:lstStyle/>
          <a:p>
            <a:r>
              <a:rPr lang="en-GB" sz="3600" dirty="0"/>
              <a:t>Role 3</a:t>
            </a:r>
            <a:r>
              <a:rPr lang="en-GB" sz="3600" dirty="0" smtClean="0"/>
              <a:t>: Zoo expertise helping in situ efforts  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608512"/>
          </a:xfrm>
        </p:spPr>
        <p:txBody>
          <a:bodyPr/>
          <a:lstStyle/>
          <a:p>
            <a:r>
              <a:rPr lang="en-GB" dirty="0"/>
              <a:t>Encourage and enable interface between </a:t>
            </a:r>
            <a:r>
              <a:rPr lang="en-GB" i="1" dirty="0"/>
              <a:t>in situ</a:t>
            </a:r>
            <a:r>
              <a:rPr lang="en-GB" dirty="0"/>
              <a:t> and </a:t>
            </a:r>
            <a:r>
              <a:rPr lang="en-GB" i="1" dirty="0"/>
              <a:t>ex situ :</a:t>
            </a:r>
            <a:r>
              <a:rPr lang="en-GB" dirty="0"/>
              <a:t> expertise from both </a:t>
            </a:r>
            <a:r>
              <a:rPr lang="en-GB" i="1" dirty="0"/>
              <a:t>in situ </a:t>
            </a:r>
            <a:r>
              <a:rPr lang="en-GB" dirty="0"/>
              <a:t>and </a:t>
            </a:r>
            <a:r>
              <a:rPr lang="en-GB" i="1" dirty="0"/>
              <a:t>ex situ</a:t>
            </a:r>
            <a:r>
              <a:rPr lang="en-GB" dirty="0"/>
              <a:t> sources supporting each other and guiding best practice in husbandry and breeding. </a:t>
            </a:r>
          </a:p>
          <a:p>
            <a:r>
              <a:rPr lang="en-GB" dirty="0" smtClean="0"/>
              <a:t>This includes:</a:t>
            </a:r>
          </a:p>
          <a:p>
            <a:pPr lvl="1"/>
            <a:r>
              <a:rPr lang="en-GB" dirty="0" smtClean="0"/>
              <a:t> helping rescue centres to care for confiscated animals (vet training, technical assistance, restraining/handling/transfer)</a:t>
            </a:r>
          </a:p>
          <a:p>
            <a:pPr lvl="1"/>
            <a:r>
              <a:rPr lang="en-GB" dirty="0" smtClean="0"/>
              <a:t>Help with problem animals</a:t>
            </a:r>
          </a:p>
          <a:p>
            <a:pPr lvl="1"/>
            <a:r>
              <a:rPr lang="en-GB" dirty="0" smtClean="0"/>
              <a:t>Education for local communities: assistance for planning and design of a visitor centre in Alas </a:t>
            </a:r>
            <a:r>
              <a:rPr lang="en-GB" dirty="0" err="1" smtClean="0"/>
              <a:t>Purwo</a:t>
            </a:r>
            <a:r>
              <a:rPr lang="en-GB" dirty="0" smtClean="0"/>
              <a:t> National Park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4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4</a:t>
            </a:r>
            <a:r>
              <a:rPr lang="en-GB" dirty="0" smtClean="0"/>
              <a:t>: Supporting in situ 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In-situ (in the field) education &amp; conservation initiatives: including research of wild populations, working with stakeholders within communities and developing educational outreach programmes. </a:t>
            </a:r>
          </a:p>
          <a:p>
            <a:endParaRPr lang="en-GB" dirty="0"/>
          </a:p>
        </p:txBody>
      </p:sp>
      <p:pic>
        <p:nvPicPr>
          <p:cNvPr id="4" name="Picture 3" descr="C:\JB files Oct 15\Images\2016\7 Sulawesi site visit July\IMG_05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2025" y="3501008"/>
            <a:ext cx="422447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26" y="329686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Develop 1 </a:t>
            </a:r>
            <a:r>
              <a:rPr lang="en-GB" dirty="0"/>
              <a:t>long-term site-based </a:t>
            </a:r>
            <a:r>
              <a:rPr lang="en-GB" dirty="0" smtClean="0"/>
              <a:t>project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Population monitoring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Provide small grant to assist short term projects: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 Survey on Sula and Buru for Hairy </a:t>
            </a:r>
            <a:r>
              <a:rPr lang="en-GB" dirty="0" err="1" smtClean="0"/>
              <a:t>Babibura</a:t>
            </a:r>
            <a:endParaRPr lang="en-GB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Sulawesi multi-site outreach for </a:t>
            </a:r>
            <a:r>
              <a:rPr lang="en-GB" dirty="0" err="1" smtClean="0"/>
              <a:t>babirusa</a:t>
            </a:r>
            <a:r>
              <a:rPr lang="en-GB" dirty="0" smtClean="0"/>
              <a:t> and </a:t>
            </a:r>
            <a:r>
              <a:rPr lang="en-GB" dirty="0" err="1" smtClean="0"/>
              <a:t>anoa</a:t>
            </a:r>
            <a:endParaRPr lang="en-GB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Training course for population monitoring at </a:t>
            </a:r>
            <a:r>
              <a:rPr lang="en-GB" dirty="0" err="1" smtClean="0"/>
              <a:t>Ujong</a:t>
            </a:r>
            <a:r>
              <a:rPr lang="en-GB" dirty="0" smtClean="0"/>
              <a:t> </a:t>
            </a:r>
            <a:r>
              <a:rPr lang="en-GB" dirty="0" err="1" smtClean="0"/>
              <a:t>Kulon</a:t>
            </a:r>
            <a:r>
              <a:rPr lang="en-GB" dirty="0" smtClean="0"/>
              <a:t> NP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2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Plan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Ex situ </a:t>
            </a:r>
            <a:r>
              <a:rPr lang="en-GB" dirty="0"/>
              <a:t>conservation breeding – global meta populations </a:t>
            </a:r>
            <a:r>
              <a:rPr lang="en-GB" i="1" dirty="0"/>
              <a:t>ex situ </a:t>
            </a:r>
            <a:r>
              <a:rPr lang="en-GB" dirty="0"/>
              <a:t>and </a:t>
            </a:r>
            <a:r>
              <a:rPr lang="en-GB" i="1" dirty="0"/>
              <a:t>in situ</a:t>
            </a:r>
            <a:r>
              <a:rPr lang="en-US" dirty="0"/>
              <a:t>​</a:t>
            </a:r>
          </a:p>
          <a:p>
            <a:r>
              <a:rPr lang="en-GB" dirty="0"/>
              <a:t>Capacity building and exchange of experience for </a:t>
            </a:r>
            <a:r>
              <a:rPr lang="en-GB" i="1" dirty="0"/>
              <a:t>ex situ </a:t>
            </a:r>
            <a:r>
              <a:rPr lang="en-GB" dirty="0"/>
              <a:t>conservation breeding</a:t>
            </a:r>
            <a:r>
              <a:rPr lang="en-US" dirty="0"/>
              <a:t>​</a:t>
            </a:r>
          </a:p>
          <a:p>
            <a:r>
              <a:rPr lang="en-GB" dirty="0"/>
              <a:t>Using </a:t>
            </a:r>
            <a:r>
              <a:rPr lang="en-GB" i="1" dirty="0"/>
              <a:t>ex situ </a:t>
            </a:r>
            <a:r>
              <a:rPr lang="en-GB" dirty="0"/>
              <a:t>expertise to help with </a:t>
            </a:r>
            <a:r>
              <a:rPr lang="en-GB" i="1" dirty="0"/>
              <a:t>in situ </a:t>
            </a:r>
            <a:r>
              <a:rPr lang="en-GB" dirty="0"/>
              <a:t>problems (rescue animals, conservation education, strategy planning, field work,…)</a:t>
            </a:r>
            <a:r>
              <a:rPr lang="en-US" dirty="0"/>
              <a:t>​</a:t>
            </a:r>
          </a:p>
          <a:p>
            <a:r>
              <a:rPr lang="en-GB" dirty="0"/>
              <a:t>Financial support for </a:t>
            </a:r>
            <a:r>
              <a:rPr lang="en-GB" i="1" dirty="0"/>
              <a:t>in situ</a:t>
            </a:r>
            <a:r>
              <a:rPr lang="en-US" dirty="0"/>
              <a:t>​</a:t>
            </a:r>
          </a:p>
          <a:p>
            <a:endParaRPr lang="en-GB" dirty="0"/>
          </a:p>
          <a:p>
            <a:r>
              <a:rPr lang="en-GB" b="1" dirty="0" smtClean="0"/>
              <a:t>All zoos can join in and help!!!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9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Light World Ma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22"/>
          <a:stretch/>
        </p:blipFill>
        <p:spPr bwMode="auto">
          <a:xfrm>
            <a:off x="-22452" y="1484784"/>
            <a:ext cx="9099265" cy="5370163"/>
          </a:xfrm>
          <a:prstGeom prst="rect">
            <a:avLst/>
          </a:prstGeom>
          <a:noFill/>
        </p:spPr>
      </p:pic>
      <p:pic>
        <p:nvPicPr>
          <p:cNvPr id="1041" name="Picture 17" descr="C:\JB files Oct 15\2 IUCN-SSC Asian Wild Cattle Specialist Group\Action Indonesia\EAZA AZA Min Forestry Collaboration June 14\Funding &amp; logos\2016 budget- GSMP workshops etc\GSMP workshop logos\Sponsor logos - 2nd row\St. LouisWCI Logo colo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16" y="4455734"/>
            <a:ext cx="840732" cy="3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JB files Oct 15\2 IUCN-SSC Asian Wild Cattle Specialist Group\Action Indonesia\EAZA AZA Min Forestry Collaboration June 14\Funding &amp; logos\2016 budget- GSMP workshops etc\GSMP workshop logos\Sponsor logos - 2nd row\Logo_Original_mit_Magent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8228" y="3772440"/>
            <a:ext cx="1279626" cy="3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JB files Oct 15\2 IUCN-SSC Asian Wild Cattle Specialist Group\Action Indonesia\EAZA AZA Min Forestry Collaboration June 14\Funding &amp; logos\2016 budget- GSMP workshops etc\GSMP workshop logos\Sponsor logos - 2nd row\Logo Zoo Copenhagen CMYK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520" y="3353309"/>
            <a:ext cx="544751" cy="45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2360" y="5026076"/>
            <a:ext cx="754416" cy="597612"/>
          </a:xfrm>
          <a:prstGeom prst="rect">
            <a:avLst/>
          </a:prstGeom>
        </p:spPr>
      </p:pic>
      <p:pic>
        <p:nvPicPr>
          <p:cNvPr id="6" name="Picture 5" descr="CBSG Logo.small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030" y="2538671"/>
            <a:ext cx="797324" cy="270144"/>
          </a:xfrm>
          <a:prstGeom prst="rect">
            <a:avLst/>
          </a:prstGeom>
        </p:spPr>
      </p:pic>
      <p:pic>
        <p:nvPicPr>
          <p:cNvPr id="10" name="Picture 13" descr="Seneca Park Zo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861048"/>
            <a:ext cx="579402" cy="318103"/>
          </a:xfrm>
          <a:prstGeom prst="rect">
            <a:avLst/>
          </a:prstGeom>
          <a:noFill/>
        </p:spPr>
      </p:pic>
      <p:pic>
        <p:nvPicPr>
          <p:cNvPr id="12" name="Picture 3" descr="C:\JB files May 16 2012\AWCSG\Workshops\Indonesian National workshops 2009\Workshop FOLLOW UP\7 Studbook training\fundraising\logos\Natural Science Center of Greensboro logo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2" y="4149080"/>
            <a:ext cx="889516" cy="393363"/>
          </a:xfrm>
          <a:prstGeom prst="rect">
            <a:avLst/>
          </a:prstGeom>
          <a:noFill/>
        </p:spPr>
      </p:pic>
      <p:pic>
        <p:nvPicPr>
          <p:cNvPr id="14" name="Picture 7" descr="C:\JB files May 16 2012\AWCSG\Workshops\Indonesian National workshops 2009\Workshop FOLLOW UP\7 Studbook training\fundraising\logos\FT_WAYNE_large.TIF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707" y="2936694"/>
            <a:ext cx="708437" cy="294904"/>
          </a:xfrm>
          <a:prstGeom prst="rect">
            <a:avLst/>
          </a:prstGeom>
          <a:noFill/>
        </p:spPr>
      </p:pic>
      <p:pic>
        <p:nvPicPr>
          <p:cNvPr id="15" name="Picture 16" descr="C:\Users\jburton\Desktop\Malaysia 09\JB new files\Funder Invoices\Logo-name-tag-NOLA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51" y="3137123"/>
            <a:ext cx="817049" cy="511718"/>
          </a:xfrm>
          <a:prstGeom prst="rect">
            <a:avLst/>
          </a:prstGeom>
          <a:noFill/>
        </p:spPr>
      </p:pic>
      <p:pic>
        <p:nvPicPr>
          <p:cNvPr id="20" name="Picture 2" descr="C:\JB files Aug 15\Chester zoo\2015 grant form\logos\Portrait CZAFW Logo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354" y="2276872"/>
            <a:ext cx="504662" cy="43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JB files 22 July 2011\AWCSG\WORKSHOPS\Indonesian National workshops 2009\Workshop FOLLOW UP\7 Studbook training\fundraising\logos\WCS_hi-res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125888"/>
            <a:ext cx="474235" cy="482304"/>
          </a:xfrm>
          <a:prstGeom prst="rect">
            <a:avLst/>
          </a:prstGeom>
          <a:noFill/>
        </p:spPr>
      </p:pic>
      <p:pic>
        <p:nvPicPr>
          <p:cNvPr id="22" name="Picture 11" descr="http://www.bogor.tamansafari.com/images/logo_tsi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7369" y="4365394"/>
            <a:ext cx="621171" cy="621171"/>
          </a:xfrm>
          <a:prstGeom prst="rect">
            <a:avLst/>
          </a:prstGeom>
          <a:noFill/>
        </p:spPr>
      </p:pic>
      <p:pic>
        <p:nvPicPr>
          <p:cNvPr id="24" name="Picture 4" descr="C:\JB files May 16 2012\AWCSG\Workshops\Indonesian National workshops 2009\Workshop FOLLOW UP\7 Studbook training\fundraising\logos\WAZA Logo Big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949280"/>
            <a:ext cx="468388" cy="668700"/>
          </a:xfrm>
          <a:prstGeom prst="rect">
            <a:avLst/>
          </a:prstGeom>
          <a:noFill/>
        </p:spPr>
      </p:pic>
      <p:pic>
        <p:nvPicPr>
          <p:cNvPr id="26" name="Picture 8" descr="C:\JB files May 16 2012\AWCSG\Workshops\Indonesian National workshops 2009\Workshop FOLLOW UP\7 Studbook training\fundraising\logos\logo PKBSI - Indonesian Zoological Parks' Association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5536" y="4481647"/>
            <a:ext cx="598693" cy="60187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-22452" y="697080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7D5179"/>
                </a:solidFill>
                <a:latin typeface="+mj-lt"/>
              </a:rPr>
              <a:t>One Plan Approach</a:t>
            </a:r>
            <a:endParaRPr lang="en-GB" sz="3200" dirty="0">
              <a:solidFill>
                <a:srgbClr val="7D5179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9" name="Picture 5" descr="C:\JB files Oct 15\2 IUCN-SSC Asian Wild Cattle Specialist Group\Action Indonesia\EAZA AZA Min Forestry Collaboration June 14\Funding &amp; logos\2016 budget- GSMP workshops etc\GSMP workshop logos\Sponsor logos - 2nd row\AA LOGO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7034" y="2492896"/>
            <a:ext cx="549102" cy="5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JB files Oct 15\2 IUCN-SSC Asian Wild Cattle Specialist Group\Action Indonesia\EAZA AZA Min Forestry Collaboration June 14\Funding &amp; logos\2016 budget- GSMP workshops etc\GSMP workshop logos\Sponsor logos - 2nd row\CCTUlogo2.TIF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624140"/>
            <a:ext cx="817869" cy="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JB files Oct 15\2 IUCN-SSC Asian Wild Cattle Specialist Group\Action Indonesia\EAZA AZA Min Forestry Collaboration June 14\Funding &amp; logos\2016 budget- GSMP workshops etc\GSMP workshop logos\Sponsor logos - 2nd row\Houston Zoo Logo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322" y="3610015"/>
            <a:ext cx="347794" cy="53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JB files Oct 15\2 IUCN-SSC Asian Wild Cattle Specialist Group\Action Indonesia\EAZA AZA Min Forestry Collaboration June 14\Funding &amp; logos\2016 budget- GSMP workshops etc\GSMP workshop logos\Sponsor logos - 2nd row\JAX Zoo300 dpi logo.pn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765" y="3172391"/>
            <a:ext cx="742708" cy="39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JB files Oct 15\2 IUCN-SSC Asian Wild Cattle Specialist Group\Action Indonesia\EAZA AZA Min Forestry Collaboration June 14\Funding &amp; logos\2016 budget- GSMP workshops etc\GSMP workshop logos\Sponsor logos - 2nd row\LA ZooLogoHighRes.tif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9255" y="3608193"/>
            <a:ext cx="353206" cy="4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JB files Oct 15\2 IUCN-SSC Asian Wild Cattle Specialist Group\Action Indonesia\EAZA AZA Min Forestry Collaboration June 14\Funding &amp; logos\2016 budget- GSMP workshops etc\GSMP workshop logos\Sponsor logos - 2nd row\Lowry park Logo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131" y="3573016"/>
            <a:ext cx="429501" cy="5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JB files Oct 15\2 IUCN-SSC Asian Wild Cattle Specialist Group\Action Indonesia\EAZA AZA Min Forestry Collaboration June 14\Funding &amp; logos\2016 budget- GSMP workshops etc\GSMP workshop logos\Sponsor logos - 2nd row\micanopy zoo logo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43" y="3676370"/>
            <a:ext cx="536641" cy="4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JB files Oct 15\2 IUCN-SSC Asian Wild Cattle Specialist Group\Action Indonesia\EAZA AZA Min Forestry Collaboration June 14\Funding &amp; logos\2016 budget- GSMP workshops etc\GSMP workshop logos\Sponsor logos - 2nd row\Opel_ZOO_Logo_Druck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269635"/>
            <a:ext cx="755804" cy="4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JB files Oct 15\2 IUCN-SSC Asian Wild Cattle Specialist Group\Action Indonesia\EAZA AZA Min Forestry Collaboration June 14\Funding &amp; logos\2016 budget- GSMP workshops etc\GSMP workshop logos\Sponsor logos - 2nd row\Point Defiance Zoo.pn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861048"/>
            <a:ext cx="488499" cy="64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JB files Oct 15\2 IUCN-SSC Asian Wild Cattle Specialist Group\Action Indonesia\EAZA AZA Min Forestry Collaboration June 14\Funding &amp; logos\2016 budget- GSMP workshops etc\GSMP workshop logos\Sponsor logos - 2nd row\Zoologo_englisch_4c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658" y="3134783"/>
            <a:ext cx="647127" cy="6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JB files Oct 15\2 IUCN-SSC Asian Wild Cattle Specialist Group\Action Indonesia\EAZA AZA Min Forestry Collaboration June 14\Funding &amp; logos\2016 budget- GSMP workshops etc\GSMP workshop logos\Sponsor logos - 2nd row\ZOO-logo-since-Q Antwerp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8325" y="2833203"/>
            <a:ext cx="488571" cy="48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JB files Oct 15\2 IUCN-SSC Asian Wild Cattle Specialist Group\Action Indonesia\EAZA AZA Min Forestry Collaboration June 14\Funding &amp; logos\2015 Action Plan translation printing\Action plan printing logos\UHZ.elephant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267759"/>
            <a:ext cx="409846" cy="3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JBFILE~1\2IUCN-~1\ACTION~1\EAZAAZ~1\FUNDIN~1\2016BU~1\GSMPWO~1\PARTNE~1\Lambang_Kementerian_Lingkungan_Hidup_dan_Kehutanan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473" y="4484829"/>
            <a:ext cx="598693" cy="59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553" y="2802212"/>
            <a:ext cx="630862" cy="549691"/>
          </a:xfrm>
          <a:prstGeom prst="rect">
            <a:avLst/>
          </a:prstGeom>
        </p:spPr>
      </p:pic>
      <p:pic>
        <p:nvPicPr>
          <p:cNvPr id="32" name="Picture 7" descr="https://upload.wikimedia.org/wikipedia/commons/d/d5/AZA_logo.JPG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852" y="3251751"/>
            <a:ext cx="953571" cy="3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763" y="5074255"/>
            <a:ext cx="742051" cy="40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comm_logo_ssc_24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616" y="6220169"/>
            <a:ext cx="796576" cy="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709" y="6103532"/>
            <a:ext cx="583363" cy="5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6146" y="5026076"/>
            <a:ext cx="213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AutoShape 2" descr="Image result for institut pertanian bogo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9700" name="Picture 4" descr="Image result for institut pertanian bogor logo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1875" y="4976027"/>
            <a:ext cx="494537" cy="49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Image result for university gadjah mada java logo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814" y="5617228"/>
            <a:ext cx="1093985" cy="43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Image result for lipi indonesian logo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271" y="5567044"/>
            <a:ext cx="827034" cy="28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Image result for Lincoln Park Zoo logo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176" y="4293097"/>
            <a:ext cx="619560" cy="21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Image result for gwc logo wildlife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7922" y="4509121"/>
            <a:ext cx="769822" cy="21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JB files May 16 2012\AWCSG\Workshops\Indonesian National workshops 2009\Workshop FOLLOW UP\7 Studbook training\fundraising\logos\Apenheul-logo.jpg"/>
          <p:cNvPicPr>
            <a:picLocks noChangeAspect="1"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106" y="2577519"/>
            <a:ext cx="449966" cy="563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0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GSMP education focus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What can we do to be a part of it? </a:t>
            </a:r>
            <a:endParaRPr lang="en-GB" dirty="0"/>
          </a:p>
          <a:p>
            <a:r>
              <a:rPr lang="en-GB" dirty="0"/>
              <a:t>As zoo educators, conservationists and representatives for the GSMP we can spread the word about the global collaboration and conservation work being done to safeguard banteng, </a:t>
            </a:r>
            <a:r>
              <a:rPr lang="en-GB" dirty="0" err="1"/>
              <a:t>anoa</a:t>
            </a:r>
            <a:r>
              <a:rPr lang="en-GB" dirty="0"/>
              <a:t> and </a:t>
            </a:r>
            <a:r>
              <a:rPr lang="en-GB" dirty="0" err="1"/>
              <a:t>babirusa</a:t>
            </a:r>
            <a:r>
              <a:rPr lang="en-GB" dirty="0"/>
              <a:t> from extinction and inspire and enable people to get involved in protecting these enigmatic species. </a:t>
            </a:r>
            <a:endParaRPr lang="en-GB" dirty="0" smtClean="0"/>
          </a:p>
          <a:p>
            <a:r>
              <a:rPr lang="en-GB" dirty="0" smtClean="0"/>
              <a:t>Zoos can support each other to ensure staff are trained to the highest standard so that they can implement breeding recommendations</a:t>
            </a:r>
          </a:p>
          <a:p>
            <a:r>
              <a:rPr lang="en-GB" dirty="0" smtClean="0"/>
              <a:t>Zoos can also support others in developing signage and learning materials and education plans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8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 focus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Raising community awareness</a:t>
            </a:r>
          </a:p>
          <a:p>
            <a:r>
              <a:rPr lang="en-GB" dirty="0" smtClean="0"/>
              <a:t>Zoos and their education teams can assist local NGO’s, National Park offices and local authorities by sharing their skills and experience such as:</a:t>
            </a:r>
          </a:p>
          <a:p>
            <a:pPr lvl="1"/>
            <a:r>
              <a:rPr lang="en-GB" dirty="0" smtClean="0"/>
              <a:t>Assisting them in improving education skills of staff</a:t>
            </a:r>
          </a:p>
          <a:p>
            <a:pPr lvl="1"/>
            <a:r>
              <a:rPr lang="en-GB" dirty="0" smtClean="0"/>
              <a:t>Increase the variety and quality of tools and strategies used to educate local communities</a:t>
            </a:r>
          </a:p>
          <a:p>
            <a:pPr lvl="1"/>
            <a:r>
              <a:rPr lang="en-GB" dirty="0" smtClean="0"/>
              <a:t>Assist with strategic planning for conservation education as few in situ activities have strategic educational plans</a:t>
            </a:r>
          </a:p>
          <a:p>
            <a:pPr lvl="1"/>
            <a:r>
              <a:rPr lang="en-GB" dirty="0" smtClean="0"/>
              <a:t>Help to design effective signage and visitor centres for National Park headquarters or visitor centres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0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08912" cy="648072"/>
          </a:xfrm>
        </p:spPr>
        <p:txBody>
          <a:bodyPr/>
          <a:lstStyle/>
          <a:p>
            <a:pPr algn="ctr"/>
            <a:r>
              <a:rPr lang="en-GB" sz="5400" dirty="0" smtClean="0"/>
              <a:t>We are all a part of this!!!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02211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067" t="13912" r="12624" b="12194"/>
          <a:stretch/>
        </p:blipFill>
        <p:spPr bwMode="auto">
          <a:xfrm>
            <a:off x="683568" y="1772816"/>
            <a:ext cx="7776863" cy="4377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08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98072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solidFill>
                  <a:srgbClr val="7D5179"/>
                </a:solidFill>
              </a:rPr>
              <a:t>The </a:t>
            </a:r>
            <a:r>
              <a:rPr lang="en-US" altLang="en-US" sz="3200" b="1" dirty="0">
                <a:solidFill>
                  <a:srgbClr val="7D5179"/>
                </a:solidFill>
              </a:rPr>
              <a:t>Asian Wild Cattle Specialist Group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33575"/>
            <a:ext cx="8229600" cy="4924425"/>
          </a:xfrm>
        </p:spPr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en-GB" altLang="en-US" sz="2400" dirty="0">
                <a:latin typeface="+mj-lt"/>
              </a:rPr>
              <a:t>One of over 120 </a:t>
            </a:r>
            <a:r>
              <a:rPr lang="en-US" altLang="en-US" sz="2400" dirty="0">
                <a:latin typeface="+mj-lt"/>
              </a:rPr>
              <a:t>Specialist Groups of the Species Survival Commission (SSC) developed by the </a:t>
            </a:r>
            <a:r>
              <a:rPr lang="en-US" altLang="en-US" sz="2400" dirty="0" smtClean="0">
                <a:latin typeface="+mj-lt"/>
              </a:rPr>
              <a:t>International Union for the Conservation of Nature </a:t>
            </a:r>
            <a:r>
              <a:rPr lang="en-US" altLang="en-US" sz="2400" dirty="0">
                <a:latin typeface="+mj-lt"/>
              </a:rPr>
              <a:t>(</a:t>
            </a:r>
            <a:r>
              <a:rPr lang="en-GB" altLang="en-US" sz="2400" dirty="0">
                <a:latin typeface="+mj-lt"/>
              </a:rPr>
              <a:t>IUCN). </a:t>
            </a:r>
            <a:br>
              <a:rPr lang="en-GB" altLang="en-US" sz="2400" dirty="0">
                <a:latin typeface="+mj-lt"/>
              </a:rPr>
            </a:br>
            <a:endParaRPr lang="en-GB" altLang="en-US" sz="2400" dirty="0">
              <a:latin typeface="+mj-lt"/>
            </a:endParaRPr>
          </a:p>
          <a:p>
            <a:pPr marL="609600" indent="-609600">
              <a:lnSpc>
                <a:spcPct val="80000"/>
              </a:lnSpc>
            </a:pPr>
            <a:r>
              <a:rPr lang="en-US" altLang="en-US" sz="2400" dirty="0">
                <a:latin typeface="+mj-lt"/>
              </a:rPr>
              <a:t>One of the first Species Specialist Groups established in the early 1980s. </a:t>
            </a:r>
            <a:br>
              <a:rPr lang="en-US" altLang="en-US" sz="2400" dirty="0">
                <a:latin typeface="+mj-lt"/>
              </a:rPr>
            </a:br>
            <a:endParaRPr lang="en-US" altLang="en-US" sz="2400" dirty="0">
              <a:latin typeface="+mj-lt"/>
            </a:endParaRPr>
          </a:p>
          <a:p>
            <a:pPr marL="609600" indent="-609600">
              <a:lnSpc>
                <a:spcPct val="80000"/>
              </a:lnSpc>
            </a:pPr>
            <a:r>
              <a:rPr lang="en-GB" altLang="en-US" sz="2400" dirty="0" smtClean="0">
                <a:latin typeface="+mj-lt"/>
              </a:rPr>
              <a:t>80 </a:t>
            </a:r>
            <a:r>
              <a:rPr lang="en-GB" altLang="en-US" sz="2400" dirty="0">
                <a:latin typeface="+mj-lt"/>
              </a:rPr>
              <a:t>members, who are biologists, conservationists, and zoo professionals.</a:t>
            </a:r>
            <a:br>
              <a:rPr lang="en-GB" altLang="en-US" sz="2400" dirty="0">
                <a:latin typeface="+mj-lt"/>
              </a:rPr>
            </a:br>
            <a:endParaRPr lang="en-GB" altLang="en-US" sz="2400" dirty="0">
              <a:latin typeface="+mj-lt"/>
            </a:endParaRPr>
          </a:p>
          <a:p>
            <a:pPr marL="609600" indent="-609600">
              <a:lnSpc>
                <a:spcPct val="80000"/>
              </a:lnSpc>
            </a:pPr>
            <a:r>
              <a:rPr lang="en-GB" altLang="en-US" sz="2400" dirty="0">
                <a:latin typeface="+mj-lt"/>
              </a:rPr>
              <a:t>Currently the group is working on an Action Planning process – so prioritisation of activities is at species level.</a:t>
            </a:r>
            <a:endParaRPr lang="en-US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47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3_Male Wild Water Buffalo at HKK_WCS THAI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3716338"/>
            <a:ext cx="4752975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1268" name="Picture 4" descr="365-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4521200"/>
            <a:ext cx="3563937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Banteng_01 at HKK WCS THAI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295525"/>
            <a:ext cx="3240088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aola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3131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54513"/>
            <a:ext cx="33480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4_Male Yak_Chang Tang_GSchal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8038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opy of Anoa-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851275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8101013" y="1989138"/>
            <a:ext cx="863600" cy="366712"/>
          </a:xfrm>
          <a:prstGeom prst="rect">
            <a:avLst/>
          </a:prstGeom>
          <a:solidFill>
            <a:schemeClr val="bg2">
              <a:alpha val="82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GB" altLang="en-US" b="1">
                <a:solidFill>
                  <a:schemeClr val="bg1"/>
                </a:solidFill>
              </a:rPr>
              <a:t>Anoa</a:t>
            </a:r>
            <a:endParaRPr lang="en-US" altLang="en-U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051050" y="4646613"/>
            <a:ext cx="1174750" cy="366712"/>
          </a:xfrm>
          <a:prstGeom prst="rect">
            <a:avLst/>
          </a:prstGeom>
          <a:solidFill>
            <a:schemeClr val="bg2">
              <a:alpha val="8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GB" altLang="en-US" b="1">
                <a:solidFill>
                  <a:schemeClr val="bg1"/>
                </a:solidFill>
              </a:rPr>
              <a:t>Tamaraw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6065838" y="4221163"/>
            <a:ext cx="1098550" cy="366712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n-US" b="1">
                <a:solidFill>
                  <a:schemeClr val="bg1"/>
                </a:solidFill>
              </a:rPr>
              <a:t>Banteng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5940425" y="6308725"/>
            <a:ext cx="717550" cy="366713"/>
          </a:xfrm>
          <a:prstGeom prst="rect">
            <a:avLst/>
          </a:prstGeom>
          <a:solidFill>
            <a:schemeClr val="bg2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n-US" b="1">
                <a:solidFill>
                  <a:schemeClr val="bg1"/>
                </a:solidFill>
              </a:rPr>
              <a:t>Gaur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3419475" y="6237288"/>
            <a:ext cx="1728788" cy="366712"/>
          </a:xfrm>
          <a:prstGeom prst="rect">
            <a:avLst/>
          </a:prstGeom>
          <a:solidFill>
            <a:schemeClr val="bg2">
              <a:alpha val="8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US" altLang="en-US" b="1">
                <a:solidFill>
                  <a:schemeClr val="bg1"/>
                </a:solidFill>
              </a:rPr>
              <a:t>Water Buffalo</a:t>
            </a: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2051050" y="2341563"/>
            <a:ext cx="793750" cy="366712"/>
          </a:xfrm>
          <a:prstGeom prst="rect">
            <a:avLst/>
          </a:prstGeom>
          <a:solidFill>
            <a:schemeClr val="bg2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GB" altLang="en-US" b="1">
                <a:solidFill>
                  <a:schemeClr val="bg1"/>
                </a:solidFill>
              </a:rPr>
              <a:t>Saola</a:t>
            </a:r>
            <a:endParaRPr lang="en-US" altLang="en-US" b="1">
              <a:solidFill>
                <a:schemeClr val="bg1"/>
              </a:solidFill>
            </a:endParaRPr>
          </a:p>
        </p:txBody>
      </p:sp>
      <p:pic>
        <p:nvPicPr>
          <p:cNvPr id="11280" name="Picture 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67050" y="-26988"/>
            <a:ext cx="2870200" cy="3743326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179388" y="1628775"/>
            <a:ext cx="590550" cy="366713"/>
          </a:xfrm>
          <a:prstGeom prst="rect">
            <a:avLst/>
          </a:prstGeom>
          <a:solidFill>
            <a:schemeClr val="bg2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en-GB" altLang="en-US" b="1">
                <a:solidFill>
                  <a:schemeClr val="bg1"/>
                </a:solidFill>
              </a:rPr>
              <a:t>Yak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  <p:bldP spid="112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is a Global Species Management plan?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608512"/>
          </a:xfrm>
        </p:spPr>
        <p:txBody>
          <a:bodyPr/>
          <a:lstStyle/>
          <a:p>
            <a:r>
              <a:rPr lang="en-GB" dirty="0"/>
              <a:t>A Global Species Management Plans (GSMP) is a strategic species management framework that aims to ensure the long term survival of species at risk from extinction.  </a:t>
            </a:r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/>
              <a:t>plan brings together international expertise from zoos, conservation organisations and governments through a combination of conservation action both in zoos (ex-situ ) and in the field (in-situ</a:t>
            </a:r>
            <a:r>
              <a:rPr lang="en-GB" dirty="0" smtClean="0"/>
              <a:t>) in a one plan approach</a:t>
            </a:r>
            <a:endParaRPr lang="en-GB" dirty="0"/>
          </a:p>
          <a:p>
            <a:r>
              <a:rPr lang="en-GB" dirty="0"/>
              <a:t>The GSMPs are managed by the World Association for Zoos and Aquariums (WAZA) and representative committees</a:t>
            </a:r>
          </a:p>
        </p:txBody>
      </p:sp>
    </p:spTree>
    <p:extLst>
      <p:ext uri="{BB962C8B-B14F-4D97-AF65-F5344CB8AC3E}">
        <p14:creationId xmlns:p14="http://schemas.microsoft.com/office/powerpoint/2010/main" val="34343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0" y="980260"/>
            <a:ext cx="3188875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smtClean="0">
                <a:uFillTx/>
                <a:latin typeface="Calibri"/>
                <a:cs typeface="Tahoma" pitchFamily="34"/>
              </a:rPr>
              <a:t>9 </a:t>
            </a:r>
            <a:r>
              <a:rPr lang="en-GB" sz="2000" b="0" i="0" u="none" strike="noStrike" kern="1200" cap="none" spc="0" baseline="0" dirty="0">
                <a:uFillTx/>
                <a:latin typeface="Calibri"/>
                <a:cs typeface="Tahoma" pitchFamily="34"/>
              </a:rPr>
              <a:t>GSMPs to date: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07504" y="764704"/>
            <a:ext cx="9036496" cy="504051"/>
          </a:xfrm>
        </p:spPr>
        <p:txBody>
          <a:bodyPr anchorCtr="1">
            <a:noAutofit/>
          </a:bodyPr>
          <a:lstStyle/>
          <a:p>
            <a:pPr marL="0" lvl="0" indent="0" algn="ctr">
              <a:spcBef>
                <a:spcPts val="600"/>
              </a:spcBef>
              <a:buNone/>
            </a:pPr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4" name="Picture 13" descr="http://www.cbsg.org/sites/cbsg.org/files/CaseStudies/ailful-juv-09_10_19-26_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929" y="1556792"/>
            <a:ext cx="2371191" cy="158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Blue-crowned Laughingthrush GS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73559" y="3284984"/>
            <a:ext cx="2286673" cy="16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Amur Leopard GSMP_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59824" y="3297049"/>
            <a:ext cx="1724144" cy="164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Tiger_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27983" y="5085184"/>
            <a:ext cx="2554317" cy="15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 descr="Amur Tiger GSMP_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4248" y="3284984"/>
            <a:ext cx="1296144" cy="167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 descr="Male banteng in forest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1720" y="5074054"/>
            <a:ext cx="2226746" cy="152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 descr="Lowland anoa facial detail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1556792"/>
            <a:ext cx="2453347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Male Sulawesi babirusa, head detail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2202" y="1556792"/>
            <a:ext cx="2380198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oodfellow’s Tree-Kangaro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42" y="3284984"/>
            <a:ext cx="1605218" cy="164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Banteng, </a:t>
            </a:r>
            <a:r>
              <a:rPr lang="en-GB" dirty="0" err="1"/>
              <a:t>anoa</a:t>
            </a:r>
            <a:r>
              <a:rPr lang="en-GB" dirty="0"/>
              <a:t> and </a:t>
            </a:r>
            <a:r>
              <a:rPr lang="en-GB" dirty="0" err="1"/>
              <a:t>babirusa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3 are found </a:t>
            </a:r>
            <a:r>
              <a:rPr lang="en-GB" dirty="0"/>
              <a:t>in Indonesia and are threatened with extinction from human activities including hunting and habitat destruction. </a:t>
            </a:r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/>
              <a:t>2016 Global Species Management Plans (GSMPs) were created for </a:t>
            </a:r>
            <a:r>
              <a:rPr lang="en-GB" dirty="0" err="1"/>
              <a:t>anoa</a:t>
            </a:r>
            <a:r>
              <a:rPr lang="en-GB" dirty="0"/>
              <a:t>, banteng and </a:t>
            </a:r>
            <a:r>
              <a:rPr lang="en-GB" dirty="0" err="1"/>
              <a:t>babirusa</a:t>
            </a:r>
            <a:r>
              <a:rPr lang="en-GB" dirty="0"/>
              <a:t> with the aim to protect the species from extinction</a:t>
            </a:r>
            <a:r>
              <a:rPr lang="en-GB" dirty="0" smtClean="0"/>
              <a:t>.</a:t>
            </a:r>
          </a:p>
          <a:p>
            <a:r>
              <a:rPr lang="en-GB" dirty="0" smtClean="0"/>
              <a:t>These are the first GSMP’s for any ungulates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6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849338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7D5179"/>
                </a:solidFill>
              </a:rPr>
              <a:t>What are the GSMPs Goals?</a:t>
            </a:r>
            <a:endParaRPr lang="en-GB" sz="3200" dirty="0">
              <a:solidFill>
                <a:srgbClr val="7D5179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700808"/>
            <a:ext cx="8229600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/>
              <a:t>Reaching a demographically and genetically healthy 		global </a:t>
            </a:r>
            <a:r>
              <a:rPr lang="en-GB" sz="2400" i="1" dirty="0"/>
              <a:t>ex situ </a:t>
            </a:r>
            <a:r>
              <a:rPr lang="en-GB" sz="2400" dirty="0" smtClean="0"/>
              <a:t>population</a:t>
            </a:r>
            <a:endParaRPr lang="en-GB" sz="2400" dirty="0"/>
          </a:p>
          <a:p>
            <a:pPr lvl="1">
              <a:lnSpc>
                <a:spcPct val="120000"/>
              </a:lnSpc>
            </a:pPr>
            <a:r>
              <a:rPr lang="en-GB" sz="2400" dirty="0"/>
              <a:t>P</a:t>
            </a:r>
            <a:r>
              <a:rPr lang="en-GB" sz="2400" dirty="0" smtClean="0"/>
              <a:t>opulation management &amp; Capacity building</a:t>
            </a:r>
            <a:br>
              <a:rPr lang="en-GB" sz="2400" dirty="0" smtClean="0"/>
            </a:br>
            <a:endParaRPr lang="en-GB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Awareness raising for zoo visitors</a:t>
            </a:r>
            <a:br>
              <a:rPr lang="en-US" sz="2400" dirty="0" smtClean="0"/>
            </a:br>
            <a:endParaRPr lang="en-GB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Zoo expertise to help </a:t>
            </a:r>
            <a:r>
              <a:rPr lang="en-US" sz="2400" i="1" dirty="0" smtClean="0"/>
              <a:t>in situ </a:t>
            </a:r>
            <a:r>
              <a:rPr lang="en-US" sz="2400" dirty="0" smtClean="0"/>
              <a:t>activities: </a:t>
            </a:r>
          </a:p>
          <a:p>
            <a:pPr lvl="1">
              <a:lnSpc>
                <a:spcPct val="120000"/>
              </a:lnSpc>
            </a:pPr>
            <a:r>
              <a:rPr lang="en-GB" sz="2400" dirty="0" smtClean="0"/>
              <a:t>E.g. support management of rescued animals</a:t>
            </a:r>
            <a:br>
              <a:rPr lang="en-GB" sz="2400" dirty="0" smtClean="0"/>
            </a:br>
            <a:endParaRPr lang="en-GB" sz="2400" dirty="0" smtClean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GB" sz="2400" dirty="0" smtClean="0"/>
              <a:t>Prioritize and support </a:t>
            </a:r>
            <a:r>
              <a:rPr lang="en-GB" sz="2400" i="1" dirty="0" err="1" smtClean="0"/>
              <a:t>i</a:t>
            </a:r>
            <a:r>
              <a:rPr lang="en-US" sz="2400" i="1" dirty="0" smtClean="0"/>
              <a:t>n situ </a:t>
            </a:r>
            <a:r>
              <a:rPr lang="en-US" sz="2400" dirty="0" smtClean="0"/>
              <a:t>projects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476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59769"/>
            <a:ext cx="7992888" cy="1445095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7D5179"/>
                </a:solidFill>
              </a:rPr>
              <a:t>Goal 1: Reaching a demographically and genetically healthy global </a:t>
            </a:r>
            <a:r>
              <a:rPr lang="en-GB" sz="2800" i="1" dirty="0" smtClean="0">
                <a:solidFill>
                  <a:srgbClr val="7D5179"/>
                </a:solidFill>
              </a:rPr>
              <a:t>ex situ </a:t>
            </a:r>
            <a:r>
              <a:rPr lang="en-GB" sz="2800" dirty="0" smtClean="0">
                <a:solidFill>
                  <a:srgbClr val="7D5179"/>
                </a:solidFill>
              </a:rPr>
              <a:t>population</a:t>
            </a:r>
            <a:endParaRPr lang="en-GB" sz="2800" dirty="0">
              <a:solidFill>
                <a:srgbClr val="7D5179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9167" y="1874441"/>
            <a:ext cx="8064896" cy="364975"/>
          </a:xfrm>
          <a:prstGeom prst="rect">
            <a:avLst/>
          </a:prstGeom>
        </p:spPr>
        <p:txBody>
          <a:bodyPr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GB" sz="1800" b="1" dirty="0" smtClean="0">
                <a:solidFill>
                  <a:schemeClr val="tx1"/>
                </a:solidFill>
                <a:latin typeface="+mn-lt"/>
              </a:rPr>
              <a:t>Genetic Target</a:t>
            </a:r>
            <a:r>
              <a:rPr lang="en-GB" sz="1600" dirty="0" smtClean="0">
                <a:latin typeface="+mn-lt"/>
              </a:rPr>
              <a:t/>
            </a:r>
            <a:br>
              <a:rPr lang="en-GB" sz="1600" dirty="0" smtClean="0">
                <a:latin typeface="+mn-lt"/>
              </a:rPr>
            </a:br>
            <a:endParaRPr lang="en-GB" sz="16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239416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Maintaining 90% of </a:t>
            </a:r>
            <a:r>
              <a:rPr lang="en-GB" sz="1600" dirty="0" smtClean="0"/>
              <a:t>the gene </a:t>
            </a:r>
            <a:r>
              <a:rPr lang="en-GB" sz="1600" dirty="0"/>
              <a:t>diversity of the </a:t>
            </a:r>
            <a:r>
              <a:rPr lang="en-GB" sz="1600" dirty="0" smtClean="0"/>
              <a:t>wild population </a:t>
            </a:r>
            <a:r>
              <a:rPr lang="en-GB" sz="1600" dirty="0"/>
              <a:t>for 100 </a:t>
            </a:r>
            <a:r>
              <a:rPr lang="en-GB" sz="1600" dirty="0" smtClean="0"/>
              <a:t>years</a:t>
            </a:r>
            <a:endParaRPr lang="en-GB" sz="1600" dirty="0"/>
          </a:p>
        </p:txBody>
      </p:sp>
      <p:graphicFrame>
        <p:nvGraphicFramePr>
          <p:cNvPr id="9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290646"/>
              </p:ext>
            </p:extLst>
          </p:nvPr>
        </p:nvGraphicFramePr>
        <p:xfrm>
          <a:off x="611560" y="2886170"/>
          <a:ext cx="7920879" cy="2832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9530"/>
                <a:gridCol w="984516"/>
                <a:gridCol w="1029267"/>
                <a:gridCol w="1029267"/>
                <a:gridCol w="1029267"/>
                <a:gridCol w="984516"/>
                <a:gridCol w="984516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Banteng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Anoa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Babirusa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</a:tr>
              <a:tr h="641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 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6" marR="6270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6" marR="6270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6" marR="6270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6" marR="6270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6" marR="6270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706" marR="62706" marT="0" marB="0">
                    <a:solidFill>
                      <a:schemeClr val="accent1"/>
                    </a:solidFill>
                  </a:tcPr>
                </a:tc>
              </a:tr>
              <a:tr h="56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Global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203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182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190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355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</a:tr>
              <a:tr h="56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Indonesia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86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37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75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</a:tr>
              <a:tr h="562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Europe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89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53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23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GB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611560" y="2577971"/>
            <a:ext cx="8064896" cy="621068"/>
          </a:xfrm>
          <a:prstGeom prst="rect">
            <a:avLst/>
          </a:prstGeom>
        </p:spPr>
        <p:txBody>
          <a:bodyPr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marL="0" indent="0">
              <a:buFont typeface="Arial" pitchFamily="34"/>
              <a:buNone/>
            </a:pPr>
            <a:r>
              <a:rPr lang="en-GB" sz="1800" b="1" dirty="0" smtClean="0">
                <a:solidFill>
                  <a:schemeClr val="tx1"/>
                </a:solidFill>
                <a:latin typeface="+mn-lt"/>
              </a:rPr>
              <a:t>Demographic Targets</a:t>
            </a:r>
            <a:r>
              <a:rPr lang="en-GB" sz="2000" dirty="0" smtClean="0">
                <a:solidFill>
                  <a:schemeClr val="tx1"/>
                </a:solidFill>
              </a:rPr>
              <a:t/>
            </a:r>
            <a:br>
              <a:rPr lang="en-GB" sz="2000" dirty="0" smtClean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485" y="5761523"/>
            <a:ext cx="7750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Indonesian populations are very important because of number of animals and number of founders (high genetic diversity).</a:t>
            </a:r>
            <a:br>
              <a:rPr lang="en-GB" sz="1600" dirty="0" smtClean="0"/>
            </a:br>
            <a:r>
              <a:rPr lang="en-GB" sz="1600" b="1" dirty="0" smtClean="0"/>
              <a:t> </a:t>
            </a:r>
          </a:p>
          <a:p>
            <a:pPr algn="ctr"/>
            <a:r>
              <a:rPr lang="en-GB" sz="1600" b="1" dirty="0" smtClean="0"/>
              <a:t>More breeding is needed to reach the target population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5185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Role 2: </a:t>
            </a:r>
            <a:r>
              <a:rPr lang="en-GB" sz="3600" dirty="0" smtClean="0"/>
              <a:t>Awareness raising for zoo visitors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036496" cy="4608512"/>
          </a:xfrm>
        </p:spPr>
        <p:txBody>
          <a:bodyPr/>
          <a:lstStyle/>
          <a:p>
            <a:r>
              <a:rPr lang="en-GB" sz="1800" dirty="0"/>
              <a:t>Support the needs of </a:t>
            </a:r>
            <a:r>
              <a:rPr lang="en-GB" sz="1800" i="1" dirty="0"/>
              <a:t>ex situ</a:t>
            </a:r>
            <a:r>
              <a:rPr lang="en-GB" sz="1800" dirty="0"/>
              <a:t> programmes (zoos &amp; organisations): Including staff training and support of conservation education </a:t>
            </a:r>
            <a:r>
              <a:rPr lang="en-GB" sz="1800" dirty="0" smtClean="0"/>
              <a:t>work</a:t>
            </a:r>
            <a:r>
              <a:rPr lang="en-GB" dirty="0"/>
              <a:t> </a:t>
            </a:r>
            <a:r>
              <a:rPr lang="en-GB" sz="1800" dirty="0" smtClean="0"/>
              <a:t>and develop a “tool-kit” for education e.g. signage</a:t>
            </a:r>
            <a:endParaRPr lang="en-GB" sz="18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9634" t="18900" r="36102" b="13572"/>
          <a:stretch/>
        </p:blipFill>
        <p:spPr bwMode="auto">
          <a:xfrm>
            <a:off x="1547664" y="3049384"/>
            <a:ext cx="6048672" cy="3789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031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Default Design">
      <a:majorFont>
        <a:latin typeface="Chester Zo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5000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188C0EE6A574A854CB2ACE3C33907" ma:contentTypeVersion="1" ma:contentTypeDescription="Create a new document." ma:contentTypeScope="" ma:versionID="cea4132b1959c66b73935fcf5f61ab6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324977-D0DD-4642-A0A9-595214C5FC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327B90-BE27-4F58-BA2E-D847FAF90C11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B58BCF3-D1DB-4886-8D03-49C51D8BC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905</Words>
  <Application>Microsoft Office PowerPoint</Application>
  <PresentationFormat>On-screen Show (4:3)</PresentationFormat>
  <Paragraphs>121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Chester Zoo</vt:lpstr>
      <vt:lpstr>Tahoma</vt:lpstr>
      <vt:lpstr>Calibri</vt:lpstr>
      <vt:lpstr>Times New Roman</vt:lpstr>
      <vt:lpstr>7_Default Design</vt:lpstr>
      <vt:lpstr>6_Default Design</vt:lpstr>
      <vt:lpstr>4_Default Design</vt:lpstr>
      <vt:lpstr>5_Default Design</vt:lpstr>
      <vt:lpstr>Global Species Management Plans (GSMPs) for Banteng, Anoa and Babirusa.</vt:lpstr>
      <vt:lpstr>The Asian Wild Cattle Specialist Group</vt:lpstr>
      <vt:lpstr>PowerPoint Presentation</vt:lpstr>
      <vt:lpstr>What is a Global Species Management plan?    </vt:lpstr>
      <vt:lpstr>PowerPoint Presentation</vt:lpstr>
      <vt:lpstr>Banteng, anoa and babirusa  </vt:lpstr>
      <vt:lpstr>What are the GSMPs Goals?</vt:lpstr>
      <vt:lpstr>Goal 1: Reaching a demographically and genetically healthy global ex situ population</vt:lpstr>
      <vt:lpstr>Role 2: Awareness raising for zoo visitors </vt:lpstr>
      <vt:lpstr>Role 3: Zoo expertise helping in situ efforts   </vt:lpstr>
      <vt:lpstr>Role 4: Supporting in situ   </vt:lpstr>
      <vt:lpstr>One Plan Approach</vt:lpstr>
      <vt:lpstr>PowerPoint Presentation</vt:lpstr>
      <vt:lpstr>GSMP education focus </vt:lpstr>
      <vt:lpstr>Education focus </vt:lpstr>
      <vt:lpstr>We are all a part of this!!!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 Powerpoint Template</dc:title>
  <dc:creator>Simon Hacking</dc:creator>
  <cp:lastModifiedBy>John Abernethy</cp:lastModifiedBy>
  <cp:revision>137</cp:revision>
  <cp:lastPrinted>2017-09-27T09:08:44Z</cp:lastPrinted>
  <dcterms:created xsi:type="dcterms:W3CDTF">2011-10-24T14:10:42Z</dcterms:created>
  <dcterms:modified xsi:type="dcterms:W3CDTF">2017-10-08T06:25:15Z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0x0101006B9188C0EE6A574A854CB2ACE3C33907</vt:lpwstr>
  </property>
</Properties>
</file>