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754" r:id="rId5"/>
    <p:sldMasterId id="2147483767" r:id="rId6"/>
  </p:sldMasterIdLst>
  <p:notesMasterIdLst>
    <p:notesMasterId r:id="rId25"/>
  </p:notesMasterIdLst>
  <p:handoutMasterIdLst>
    <p:handoutMasterId r:id="rId26"/>
  </p:handoutMasterIdLst>
  <p:sldIdLst>
    <p:sldId id="302" r:id="rId7"/>
    <p:sldId id="312" r:id="rId8"/>
    <p:sldId id="305" r:id="rId9"/>
    <p:sldId id="306" r:id="rId10"/>
    <p:sldId id="309" r:id="rId11"/>
    <p:sldId id="313" r:id="rId12"/>
    <p:sldId id="314" r:id="rId13"/>
    <p:sldId id="316" r:id="rId14"/>
    <p:sldId id="318" r:id="rId15"/>
    <p:sldId id="317" r:id="rId16"/>
    <p:sldId id="319" r:id="rId17"/>
    <p:sldId id="324" r:id="rId18"/>
    <p:sldId id="320" r:id="rId19"/>
    <p:sldId id="321" r:id="rId20"/>
    <p:sldId id="323" r:id="rId21"/>
    <p:sldId id="310" r:id="rId22"/>
    <p:sldId id="315" r:id="rId23"/>
    <p:sldId id="322"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5179"/>
    <a:srgbClr val="006892"/>
    <a:srgbClr val="F47735"/>
    <a:srgbClr val="B2BB1E"/>
    <a:srgbClr val="00704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1" autoAdjust="0"/>
    <p:restoredTop sz="94444" autoAdjust="0"/>
  </p:normalViewPr>
  <p:slideViewPr>
    <p:cSldViewPr>
      <p:cViewPr varScale="1">
        <p:scale>
          <a:sx n="70" d="100"/>
          <a:sy n="70" d="100"/>
        </p:scale>
        <p:origin x="1476" y="90"/>
      </p:cViewPr>
      <p:guideLst>
        <p:guide orient="horz" pos="2160"/>
        <p:guide pos="2880"/>
      </p:guideLst>
    </p:cSldViewPr>
  </p:slideViewPr>
  <p:notesTextViewPr>
    <p:cViewPr>
      <p:scale>
        <a:sx n="100" d="100"/>
        <a:sy n="100" d="100"/>
      </p:scale>
      <p:origin x="0" y="0"/>
    </p:cViewPr>
  </p:notesTextViewPr>
  <p:notesViewPr>
    <p:cSldViewPr>
      <p:cViewPr varScale="1">
        <p:scale>
          <a:sx n="73" d="100"/>
          <a:sy n="73" d="100"/>
        </p:scale>
        <p:origin x="-32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1E15E8D-B5F0-4FD3-A2E1-83A9D4DE1BD4}" type="datetimeFigureOut">
              <a:rPr lang="en-GB"/>
              <a:pPr>
                <a:defRPr/>
              </a:pPr>
              <a:t>09/10/2017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D6EDCBB-FEE7-4E99-BE15-8BAACF6F9A9B}" type="slidenum">
              <a:rPr lang="en-GB"/>
              <a:pPr>
                <a:defRPr/>
              </a:pPr>
              <a:t>‹#›</a:t>
            </a:fld>
            <a:endParaRPr lang="en-GB"/>
          </a:p>
        </p:txBody>
      </p:sp>
    </p:spTree>
    <p:extLst>
      <p:ext uri="{BB962C8B-B14F-4D97-AF65-F5344CB8AC3E}">
        <p14:creationId xmlns:p14="http://schemas.microsoft.com/office/powerpoint/2010/main" val="57641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69CED74-E1A6-45F4-858A-1F1C92EB6B75}" type="datetimeFigureOut">
              <a:rPr lang="en-GB"/>
              <a:pPr>
                <a:defRPr/>
              </a:pPr>
              <a:t>09/10/2017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D587744-2D71-4BD7-A3F2-A0EA2470479E}" type="slidenum">
              <a:rPr lang="en-GB"/>
              <a:pPr>
                <a:defRPr/>
              </a:pPr>
              <a:t>‹#›</a:t>
            </a:fld>
            <a:endParaRPr lang="en-GB"/>
          </a:p>
        </p:txBody>
      </p:sp>
    </p:spTree>
    <p:extLst>
      <p:ext uri="{BB962C8B-B14F-4D97-AF65-F5344CB8AC3E}">
        <p14:creationId xmlns:p14="http://schemas.microsoft.com/office/powerpoint/2010/main" val="2277901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Potential for</a:t>
            </a:r>
            <a:r>
              <a:rPr lang="en-GB" baseline="0" dirty="0" smtClean="0"/>
              <a:t> discussion – to help us understand why it is important in their context. Discuss in pairs/threes and feedback to wider group.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1</a:t>
            </a:fld>
            <a:endParaRPr lang="en-GB"/>
          </a:p>
        </p:txBody>
      </p:sp>
    </p:spTree>
    <p:extLst>
      <p:ext uri="{BB962C8B-B14F-4D97-AF65-F5344CB8AC3E}">
        <p14:creationId xmlns:p14="http://schemas.microsoft.com/office/powerpoint/2010/main" val="2134169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a:t>
            </a:r>
            <a:r>
              <a:rPr lang="en-GB" baseline="0" dirty="0" smtClean="0"/>
              <a:t> are entering a new age – the </a:t>
            </a:r>
            <a:r>
              <a:rPr lang="en-GB" baseline="0" dirty="0" err="1" smtClean="0"/>
              <a:t>anthropocene</a:t>
            </a:r>
            <a:r>
              <a:rPr lang="en-GB" baseline="0" dirty="0" smtClean="0"/>
              <a:t>. Humans are use 1.6 planets each year – we have just 1. Our activities are causing massive species decline. These declines are bad for people and wildlife. </a:t>
            </a:r>
            <a:endParaRPr lang="en-GB" dirty="0" smtClean="0"/>
          </a:p>
          <a:p>
            <a:endParaRPr lang="en-GB" dirty="0" smtClean="0"/>
          </a:p>
          <a:p>
            <a:r>
              <a:rPr lang="en-GB" dirty="0" smtClean="0"/>
              <a:t>https://www.zsl.org/science/indicators-and-assessments-unit/living-planet-index</a:t>
            </a:r>
          </a:p>
          <a:p>
            <a:endParaRPr lang="en-GB" dirty="0" smtClean="0"/>
          </a:p>
          <a:p>
            <a:r>
              <a:rPr lang="en-GB" dirty="0" smtClean="0"/>
              <a:t>Https://www.zsl.org/science/news/landmark-report-shows-global-wildlife-populations-on-course-to-decline-by-67-per-cent</a:t>
            </a:r>
          </a:p>
          <a:p>
            <a:endParaRPr lang="en-GB" dirty="0" smtClean="0"/>
          </a:p>
          <a:p>
            <a:r>
              <a:rPr lang="en-GB" dirty="0" smtClean="0"/>
              <a:t>https://www.wwf.org.uk/sites/default/files/2016-10/LPR_2016_full%20report_spread%20low%20res.pdf?_ga=2.163443573.891185679.1506894596-224945848.1413476543</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2</a:t>
            </a:fld>
            <a:endParaRPr lang="en-GB"/>
          </a:p>
        </p:txBody>
      </p:sp>
    </p:spTree>
    <p:extLst>
      <p:ext uri="{BB962C8B-B14F-4D97-AF65-F5344CB8AC3E}">
        <p14:creationId xmlns:p14="http://schemas.microsoft.com/office/powerpoint/2010/main" val="111724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five threats are all cited in Living Planet Index,</a:t>
            </a:r>
            <a:r>
              <a:rPr lang="en-GB" baseline="0" dirty="0" smtClean="0"/>
              <a:t> amongst other publications. </a:t>
            </a:r>
          </a:p>
          <a:p>
            <a:endParaRPr lang="en-GB" baseline="0" dirty="0" smtClean="0"/>
          </a:p>
          <a:p>
            <a:r>
              <a:rPr lang="en-GB" baseline="0" dirty="0" smtClean="0"/>
              <a:t>They are complex problems – with many contributing factors (inequality, poverty, technology) but h</a:t>
            </a:r>
            <a:r>
              <a:rPr lang="en-GB" dirty="0" smtClean="0"/>
              <a:t>uman created threats require human solutions – which means that motivating</a:t>
            </a:r>
            <a:r>
              <a:rPr lang="en-GB" baseline="0" dirty="0" smtClean="0"/>
              <a:t> and education humans to take action to mitigate these threats is core to conservation.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3</a:t>
            </a:fld>
            <a:endParaRPr lang="en-GB"/>
          </a:p>
        </p:txBody>
      </p:sp>
    </p:spTree>
    <p:extLst>
      <p:ext uri="{BB962C8B-B14F-4D97-AF65-F5344CB8AC3E}">
        <p14:creationId xmlns:p14="http://schemas.microsoft.com/office/powerpoint/2010/main" val="882918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order to motivate people and create new social norms where</a:t>
            </a:r>
            <a:r>
              <a:rPr lang="en-GB" baseline="0" dirty="0" smtClean="0"/>
              <a:t> communities take positive action, </a:t>
            </a:r>
            <a:r>
              <a:rPr lang="en-GB" dirty="0" smtClean="0"/>
              <a:t>we use positive language</a:t>
            </a:r>
            <a:r>
              <a:rPr lang="en-GB" baseline="0" dirty="0" smtClean="0"/>
              <a:t> and talk about what people can do to help (we don’t just focus on the declines and the threats). If participants feel that everyone is helping they will want to help too (conservation psychology).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4</a:t>
            </a:fld>
            <a:endParaRPr lang="en-GB"/>
          </a:p>
        </p:txBody>
      </p:sp>
    </p:spTree>
    <p:extLst>
      <p:ext uri="{BB962C8B-B14F-4D97-AF65-F5344CB8AC3E}">
        <p14:creationId xmlns:p14="http://schemas.microsoft.com/office/powerpoint/2010/main" val="1069211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GB" sz="1200" b="1" i="0" u="none" strike="noStrike" kern="1200" baseline="0" dirty="0" smtClean="0">
                <a:solidFill>
                  <a:schemeClr val="tx1"/>
                </a:solidFill>
                <a:latin typeface="+mn-lt"/>
                <a:ea typeface="+mn-ea"/>
                <a:cs typeface="+mn-cs"/>
              </a:rPr>
              <a:t>From UN Convention on Biodiversity</a:t>
            </a:r>
          </a:p>
          <a:p>
            <a:endParaRPr lang="en-GB" sz="1200" b="1" i="0" u="none" strike="noStrike" kern="1200" baseline="0" dirty="0" smtClean="0">
              <a:solidFill>
                <a:schemeClr val="tx1"/>
              </a:solidFill>
              <a:latin typeface="+mn-lt"/>
              <a:ea typeface="+mn-ea"/>
              <a:cs typeface="+mn-cs"/>
            </a:endParaRPr>
          </a:p>
          <a:p>
            <a:r>
              <a:rPr lang="en-GB" b="1" i="1" dirty="0" smtClean="0"/>
              <a:t>Strategic </a:t>
            </a:r>
            <a:r>
              <a:rPr lang="en-GB" b="1" i="1" dirty="0" smtClean="0"/>
              <a:t>Goal A: Address the underlying causes of biodiversity loss by mainstreaming biodiversity across government and society</a:t>
            </a:r>
            <a:r>
              <a:rPr lang="en-GB" dirty="0" smtClean="0"/>
              <a:t> </a:t>
            </a:r>
          </a:p>
          <a:p>
            <a:r>
              <a:rPr lang="en-GB" b="1" dirty="0" smtClean="0"/>
              <a:t>Target 1</a:t>
            </a:r>
            <a:r>
              <a:rPr lang="en-GB" dirty="0" smtClean="0"/>
              <a:t> </a:t>
            </a:r>
            <a:br>
              <a:rPr lang="en-GB" dirty="0" smtClean="0"/>
            </a:br>
            <a:r>
              <a:rPr lang="en-GB" dirty="0" smtClean="0"/>
              <a:t>By 2020, at the latest, people are aware of the values of biodiversity and the steps they can take to conserve and use it sustainably. </a:t>
            </a:r>
          </a:p>
          <a:p>
            <a:r>
              <a:rPr lang="en-GB" b="1" dirty="0" smtClean="0"/>
              <a:t>Target 2</a:t>
            </a:r>
            <a:r>
              <a:rPr lang="en-GB" dirty="0" smtClean="0"/>
              <a:t> </a:t>
            </a:r>
            <a:br>
              <a:rPr lang="en-GB" dirty="0" smtClean="0"/>
            </a:br>
            <a:r>
              <a:rPr lang="en-GB" dirty="0" smtClean="0"/>
              <a:t>By 2020, at the latest, biodiversity values have been integrated into national and local development and poverty reduction strategies and planning processes and are being incorporated into national accounting, as appropriate, and reporting systems. </a:t>
            </a:r>
          </a:p>
          <a:p>
            <a:r>
              <a:rPr lang="en-GB" b="1" dirty="0" smtClean="0"/>
              <a:t>Target 3</a:t>
            </a:r>
            <a:r>
              <a:rPr lang="en-GB" dirty="0" smtClean="0"/>
              <a:t> </a:t>
            </a:r>
            <a:br>
              <a:rPr lang="en-GB" dirty="0" smtClean="0"/>
            </a:br>
            <a:r>
              <a:rPr lang="en-GB" dirty="0" smtClean="0"/>
              <a:t>By 2020, at the latest, incentives, including subsidies, harmful to biodiversity are eliminated, phased out or reformed in order to minimize or avoid negative impacts, and positive incentives for the conservation and sustainable use of biodiversity are developed and applied, consistent and in harmony with the Convention and other relevant international obligations, taking into account national socio economic conditions. </a:t>
            </a:r>
          </a:p>
          <a:p>
            <a:r>
              <a:rPr lang="en-GB" b="1" dirty="0" smtClean="0"/>
              <a:t>Target 4</a:t>
            </a:r>
            <a:r>
              <a:rPr lang="en-GB" dirty="0" smtClean="0"/>
              <a:t> </a:t>
            </a:r>
            <a:br>
              <a:rPr lang="en-GB" dirty="0" smtClean="0"/>
            </a:br>
            <a:r>
              <a:rPr lang="en-GB" dirty="0" smtClean="0"/>
              <a:t>By 2020, at the latest, Governments, business and stakeholders at all levels have taken steps to achieve or have implemented plans for sustainable production and consumption and have kept the impacts of use of natural resources well within safe ecological limits. </a:t>
            </a:r>
          </a:p>
          <a:p>
            <a:r>
              <a:rPr lang="en-GB" b="1" i="1" dirty="0" smtClean="0"/>
              <a:t>Strategic Goal B: Reduce the direct pressures on biodiversity and promote sustainable use</a:t>
            </a:r>
            <a:r>
              <a:rPr lang="en-GB" dirty="0" smtClean="0"/>
              <a:t> </a:t>
            </a:r>
          </a:p>
          <a:p>
            <a:r>
              <a:rPr lang="en-GB" b="1" dirty="0" smtClean="0"/>
              <a:t>Target 5</a:t>
            </a:r>
            <a:r>
              <a:rPr lang="en-GB" dirty="0" smtClean="0"/>
              <a:t> </a:t>
            </a:r>
            <a:br>
              <a:rPr lang="en-GB" dirty="0" smtClean="0"/>
            </a:br>
            <a:r>
              <a:rPr lang="en-GB" dirty="0" smtClean="0"/>
              <a:t>By 2020, the rate of loss of all natural habitats, including forests, is at least halved and where feasible brought close to zero, and degradation and fragmentation is significantly reduced.</a:t>
            </a:r>
            <a:br>
              <a:rPr lang="en-GB" dirty="0" smtClean="0"/>
            </a:br>
            <a:r>
              <a:rPr lang="en-GB" dirty="0" smtClean="0"/>
              <a:t/>
            </a:r>
            <a:br>
              <a:rPr lang="en-GB" dirty="0" smtClean="0"/>
            </a:br>
            <a:r>
              <a:rPr lang="en-GB" b="1" dirty="0" smtClean="0"/>
              <a:t>Target 6</a:t>
            </a:r>
            <a:r>
              <a:rPr lang="en-GB" dirty="0" smtClean="0"/>
              <a:t> </a:t>
            </a:r>
            <a:br>
              <a:rPr lang="en-GB" dirty="0" smtClean="0"/>
            </a:br>
            <a:r>
              <a:rPr lang="en-GB" dirty="0" smtClean="0"/>
              <a:t>By 2020 all fish and invertebrate stocks and aquatic plants are managed and harvested sustainably, legally and applying ecosystem based approaches, so that overfishing is avoided, recovery plans and measures are in place for all depleted species, fisheries have no significant adverse impacts on threatened species and vulnerable ecosystems and the impacts of fisheries on stocks, species and ecosystems are within safe ecological limits. </a:t>
            </a:r>
          </a:p>
          <a:p>
            <a:r>
              <a:rPr lang="en-GB" b="1" dirty="0" smtClean="0"/>
              <a:t>Target 7</a:t>
            </a:r>
            <a:r>
              <a:rPr lang="en-GB" dirty="0" smtClean="0"/>
              <a:t> </a:t>
            </a:r>
            <a:br>
              <a:rPr lang="en-GB" dirty="0" smtClean="0"/>
            </a:br>
            <a:r>
              <a:rPr lang="en-GB" dirty="0" smtClean="0"/>
              <a:t>By 2020 areas under agriculture, aquaculture and forestry are managed sustainably, ensuring conservation of biodiversity. </a:t>
            </a:r>
          </a:p>
          <a:p>
            <a:r>
              <a:rPr lang="en-GB" b="1" dirty="0" smtClean="0"/>
              <a:t>Target 8</a:t>
            </a:r>
            <a:r>
              <a:rPr lang="en-GB" dirty="0" smtClean="0"/>
              <a:t> </a:t>
            </a:r>
            <a:br>
              <a:rPr lang="en-GB" dirty="0" smtClean="0"/>
            </a:br>
            <a:r>
              <a:rPr lang="en-GB" dirty="0" smtClean="0"/>
              <a:t>By 2020, pollution, including from excess nutrients, has been brought to levels that are not detrimental to ecosystem function and biodiversity. </a:t>
            </a:r>
          </a:p>
          <a:p>
            <a:r>
              <a:rPr lang="en-GB" b="1" dirty="0" smtClean="0"/>
              <a:t>Target 9</a:t>
            </a:r>
            <a:r>
              <a:rPr lang="en-GB" dirty="0" smtClean="0"/>
              <a:t> </a:t>
            </a:r>
            <a:br>
              <a:rPr lang="en-GB" dirty="0" smtClean="0"/>
            </a:br>
            <a:r>
              <a:rPr lang="en-GB" dirty="0" smtClean="0"/>
              <a:t>By 2020, invasive alien species and pathways are identified and prioritized, priority species are controlled or eradicated, and measures are in place to manage pathways to prevent their introduction and establishment. </a:t>
            </a:r>
          </a:p>
          <a:p>
            <a:r>
              <a:rPr lang="en-GB" b="1" dirty="0" smtClean="0"/>
              <a:t>Target 10</a:t>
            </a:r>
            <a:r>
              <a:rPr lang="en-GB" dirty="0" smtClean="0"/>
              <a:t> </a:t>
            </a:r>
            <a:br>
              <a:rPr lang="en-GB" dirty="0" smtClean="0"/>
            </a:br>
            <a:r>
              <a:rPr lang="en-GB" dirty="0" smtClean="0"/>
              <a:t>By 2015, the multiple anthropogenic pressures on coral reefs, and other vulnerable ecosystems impacted by climate change or ocean acidification are minimized, so as to maintain their integrity and functioning. </a:t>
            </a:r>
          </a:p>
          <a:p>
            <a:r>
              <a:rPr lang="en-GB" b="1" i="1" dirty="0" smtClean="0"/>
              <a:t>Strategic Goal C: To improve the status of biodiversity by safeguarding ecosystems, species and genetic diversity</a:t>
            </a:r>
            <a:r>
              <a:rPr lang="en-GB" dirty="0" smtClean="0"/>
              <a:t> </a:t>
            </a:r>
          </a:p>
          <a:p>
            <a:r>
              <a:rPr lang="en-GB" b="1" dirty="0" smtClean="0"/>
              <a:t>Target 11</a:t>
            </a:r>
            <a:r>
              <a:rPr lang="en-GB" dirty="0" smtClean="0"/>
              <a:t/>
            </a:r>
            <a:br>
              <a:rPr lang="en-GB" dirty="0" smtClean="0"/>
            </a:br>
            <a:r>
              <a:rPr lang="en-GB" dirty="0" smtClean="0"/>
              <a:t>By 2020, at least 17 per cent of terrestrial and inland water, and 10 per cent of coastal and marine areas, especially areas of particular importance for biodiversity and ecosystem services, are conserved through effectively and equitably managed, ecologically representative and well connected systems of protected areas and other effective area-based conservation measures, and integrated into the wider landscapes and seascapes. </a:t>
            </a:r>
          </a:p>
          <a:p>
            <a:r>
              <a:rPr lang="en-GB" b="1" dirty="0" smtClean="0"/>
              <a:t>Target 12</a:t>
            </a:r>
            <a:r>
              <a:rPr lang="en-GB" dirty="0" smtClean="0"/>
              <a:t/>
            </a:r>
            <a:br>
              <a:rPr lang="en-GB" dirty="0" smtClean="0"/>
            </a:br>
            <a:r>
              <a:rPr lang="en-GB" dirty="0" smtClean="0"/>
              <a:t>By 2020 the extinction of known threatened species has been prevented and their conservation status, particularly of those most in decline, has been improved and sustained. </a:t>
            </a:r>
          </a:p>
          <a:p>
            <a:r>
              <a:rPr lang="en-GB" b="1" dirty="0" smtClean="0"/>
              <a:t>Target 13</a:t>
            </a:r>
            <a:r>
              <a:rPr lang="en-GB" dirty="0" smtClean="0"/>
              <a:t> </a:t>
            </a:r>
            <a:br>
              <a:rPr lang="en-GB" dirty="0" smtClean="0"/>
            </a:br>
            <a:r>
              <a:rPr lang="en-GB" dirty="0" smtClean="0"/>
              <a:t>By 2020, the genetic diversity of cultivated plants and farmed and domesticated animals and of wild relatives, including other socio-economically as well as culturally valuable species, is maintained, and strategies have been developed and implemented for minimizing genetic erosion and safeguarding their genetic diversity. </a:t>
            </a:r>
          </a:p>
          <a:p>
            <a:r>
              <a:rPr lang="en-GB" b="1" i="1" dirty="0" smtClean="0"/>
              <a:t>Strategic Goal D: Enhance the benefits to all from biodiversity and ecosystem services</a:t>
            </a:r>
            <a:r>
              <a:rPr lang="en-GB" dirty="0" smtClean="0"/>
              <a:t> </a:t>
            </a:r>
          </a:p>
          <a:p>
            <a:r>
              <a:rPr lang="en-GB" b="1" dirty="0" smtClean="0"/>
              <a:t>Target 14</a:t>
            </a:r>
            <a:r>
              <a:rPr lang="en-GB" dirty="0" smtClean="0"/>
              <a:t> </a:t>
            </a:r>
            <a:br>
              <a:rPr lang="en-GB" dirty="0" smtClean="0"/>
            </a:br>
            <a:r>
              <a:rPr lang="en-GB" dirty="0" smtClean="0"/>
              <a:t>By 2020, ecosystems that provide essential services, including services related to water, and contribute to health, livelihoods and well-being, are restored and safeguarded, taking into account the needs of women, indigenous and local communities, and the poor and vulnerable.</a:t>
            </a:r>
            <a:br>
              <a:rPr lang="en-GB" dirty="0" smtClean="0"/>
            </a:br>
            <a:r>
              <a:rPr lang="en-GB" dirty="0" smtClean="0"/>
              <a:t/>
            </a:r>
            <a:br>
              <a:rPr lang="en-GB" dirty="0" smtClean="0"/>
            </a:br>
            <a:r>
              <a:rPr lang="en-GB" b="1" dirty="0" smtClean="0"/>
              <a:t>Target 15</a:t>
            </a:r>
            <a:r>
              <a:rPr lang="en-GB" dirty="0" smtClean="0"/>
              <a:t/>
            </a:r>
            <a:br>
              <a:rPr lang="en-GB" dirty="0" smtClean="0"/>
            </a:br>
            <a:r>
              <a:rPr lang="en-GB" dirty="0" smtClean="0"/>
              <a:t>By 2020, ecosystem resilience and the contribution of biodiversity to carbon stocks has been enhanced, through conservation and restoration, including restoration of at least 15 per cent of degraded ecosystems, thereby contributing to climate change mitigation and adaptation and to combating desertification. </a:t>
            </a:r>
          </a:p>
          <a:p>
            <a:r>
              <a:rPr lang="en-GB" b="1" dirty="0" smtClean="0"/>
              <a:t>Target 16</a:t>
            </a:r>
            <a:r>
              <a:rPr lang="en-GB" dirty="0" smtClean="0"/>
              <a:t/>
            </a:r>
            <a:br>
              <a:rPr lang="en-GB" dirty="0" smtClean="0"/>
            </a:br>
            <a:r>
              <a:rPr lang="en-GB" dirty="0" smtClean="0"/>
              <a:t>By 2015, the Nagoya Protocol on Access to Genetic Resources and the Fair and Equitable Sharing of Benefits Arising from their Utilization is in force and operational, consistent with national legislation. </a:t>
            </a:r>
          </a:p>
          <a:p>
            <a:r>
              <a:rPr lang="en-GB" b="1" i="1" dirty="0" smtClean="0"/>
              <a:t>Strategic Goal E: Enhance implementation through participatory planning, knowledge management and capacity building</a:t>
            </a:r>
            <a:r>
              <a:rPr lang="en-GB" dirty="0" smtClean="0"/>
              <a:t> </a:t>
            </a:r>
          </a:p>
          <a:p>
            <a:r>
              <a:rPr lang="en-GB" b="1" dirty="0" smtClean="0"/>
              <a:t>Target 17</a:t>
            </a:r>
            <a:r>
              <a:rPr lang="en-GB" dirty="0" smtClean="0"/>
              <a:t/>
            </a:r>
            <a:br>
              <a:rPr lang="en-GB" dirty="0" smtClean="0"/>
            </a:br>
            <a:r>
              <a:rPr lang="en-GB" dirty="0" smtClean="0"/>
              <a:t>By 2015 each Party has developed, adopted as a policy instrument, and has commenced implementing an effective, participatory and updated national biodiversity strategy and action plan. </a:t>
            </a:r>
          </a:p>
          <a:p>
            <a:r>
              <a:rPr lang="en-GB" b="1" dirty="0" smtClean="0"/>
              <a:t>Target 18</a:t>
            </a:r>
            <a:r>
              <a:rPr lang="en-GB" dirty="0" smtClean="0"/>
              <a:t> </a:t>
            </a:r>
            <a:br>
              <a:rPr lang="en-GB" dirty="0" smtClean="0"/>
            </a:br>
            <a:r>
              <a:rPr lang="en-GB" dirty="0" smtClean="0"/>
              <a:t>By 2020, the traditional knowledge, innovations and practices of indigenous and local communities relevant for the conservation and sustainable use of biodiversity, and their customary use of biological resources, are respected, subject to national legislation and relevant international obligations, and fully integrated and reflected in the implementation of the Convention with the full and effective participation of indigenous and local communities, at all relevant levels. </a:t>
            </a:r>
          </a:p>
          <a:p>
            <a:r>
              <a:rPr lang="en-GB" b="1" dirty="0" smtClean="0"/>
              <a:t>Target 19</a:t>
            </a:r>
            <a:r>
              <a:rPr lang="en-GB" dirty="0" smtClean="0"/>
              <a:t/>
            </a:r>
            <a:br>
              <a:rPr lang="en-GB" dirty="0" smtClean="0"/>
            </a:br>
            <a:r>
              <a:rPr lang="en-GB" dirty="0" smtClean="0"/>
              <a:t>By 2020, knowledge, the science base and technologies relating to biodiversity, its values, functioning, status and trends, and the consequences of its loss, are improved, widely shared and transferred, and applied. </a:t>
            </a:r>
          </a:p>
          <a:p>
            <a:r>
              <a:rPr lang="en-GB" b="1" dirty="0" smtClean="0"/>
              <a:t>Target 20</a:t>
            </a:r>
            <a:r>
              <a:rPr lang="en-GB" dirty="0" smtClean="0"/>
              <a:t/>
            </a:r>
            <a:br>
              <a:rPr lang="en-GB" dirty="0" smtClean="0"/>
            </a:br>
            <a:r>
              <a:rPr lang="en-GB" dirty="0" smtClean="0"/>
              <a:t>By 2020, at the latest, the mobilization of financial resources for effectively implementing the Strategic Plan for Biodiversity 2011-2020 from all sources, and in accordance with the consolidated and agreed process in the Strategy for Resource Mobilization, should increase substantially from the current levels. This target will be subject to changes contingent to resource needs assessments to be developed and reported by Parties.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5</a:t>
            </a:fld>
            <a:endParaRPr lang="en-GB"/>
          </a:p>
        </p:txBody>
      </p:sp>
    </p:spTree>
    <p:extLst>
      <p:ext uri="{BB962C8B-B14F-4D97-AF65-F5344CB8AC3E}">
        <p14:creationId xmlns:p14="http://schemas.microsoft.com/office/powerpoint/2010/main" val="2685894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dirty="0" smtClean="0"/>
              <a:t>There is evidence that a zoo visit can contribute to biodiversity</a:t>
            </a:r>
            <a:r>
              <a:rPr lang="en-GB" baseline="0" dirty="0" smtClean="0"/>
              <a:t> literacy.</a:t>
            </a:r>
            <a:endParaRPr lang="en-GB" dirty="0" smtClean="0"/>
          </a:p>
          <a:p>
            <a:endParaRPr lang="en-GB" dirty="0" smtClean="0"/>
          </a:p>
          <a:p>
            <a:r>
              <a:rPr lang="en-GB" dirty="0" smtClean="0"/>
              <a:t>Zoos and aquariums worldwide (within WAZA and regional zoo associations, attract more than 700 million visits every year</a:t>
            </a:r>
            <a:r>
              <a:rPr lang="en-GB" baseline="0" dirty="0" smtClean="0"/>
              <a:t> and therefore have massive</a:t>
            </a:r>
            <a:r>
              <a:rPr lang="en-GB" dirty="0" smtClean="0"/>
              <a:t> potential</a:t>
            </a:r>
            <a:r>
              <a:rPr lang="en-GB" baseline="0" dirty="0" smtClean="0"/>
              <a:t> to</a:t>
            </a:r>
            <a:r>
              <a:rPr lang="en-GB" dirty="0" smtClean="0"/>
              <a:t> make a positive contribution to Aichi</a:t>
            </a:r>
            <a:r>
              <a:rPr lang="en-GB" baseline="0" dirty="0" smtClean="0"/>
              <a:t> target 1 and to helping to mitigate the threats that biodiversity faces</a:t>
            </a:r>
            <a:r>
              <a:rPr lang="en-GB" dirty="0" smtClean="0"/>
              <a:t>. S</a:t>
            </a:r>
            <a:r>
              <a:rPr lang="en-GB" baseline="0" dirty="0" smtClean="0"/>
              <a:t>ocial scientists from Chester Zoo, WAZA and Warwick University </a:t>
            </a:r>
            <a:r>
              <a:rPr lang="en-GB" dirty="0" smtClean="0"/>
              <a:t>conducted a large-scale impact evaluation study, using a pre- and post-visit repeated-measures survey design, to evaluate biodiversity literacy – biodiversity understanding and knowledge of actions to help protect biodiversity – in zoo and aquarium visitors. </a:t>
            </a:r>
          </a:p>
          <a:p>
            <a:r>
              <a:rPr lang="en-GB" dirty="0" smtClean="0"/>
              <a:t>  </a:t>
            </a:r>
          </a:p>
          <a:p>
            <a:r>
              <a:rPr lang="en-GB" dirty="0" smtClean="0"/>
              <a:t>This was the largest and most international study of zoo and aquarium visitors ever conducted worldwide; in total, more than 6,000 visitors to 30 zoos and aquariums around the globe participated in the study. The study's main finding is that aggregate biodiversity understanding and knowledge of actions to help protect biodiversity both significantly increased over the course of zoo and aquarium visits. There was an increase from pre-visit (69.8%) to post-visit (75.1%) in respondents demonstrating at least some positive evidence of biodiversity understanding. Similarly, there was an increase from pre-visit (50.5%) to post-visit (58.8%) in respondents that could identify a pro-biodiversity action that could be achieved at an individual level. This study provides the most compelling evidence to date that zoo and aquarium visits can contribute to increasing the number of people who understand biodiversity and know actions they can take to help protect biodiversity. </a:t>
            </a:r>
          </a:p>
          <a:p>
            <a:r>
              <a:rPr lang="en-GB" dirty="0" smtClean="0"/>
              <a:t>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16</a:t>
            </a:fld>
            <a:endParaRPr lang="en-GB"/>
          </a:p>
        </p:txBody>
      </p:sp>
    </p:spTree>
    <p:extLst>
      <p:ext uri="{BB962C8B-B14F-4D97-AF65-F5344CB8AC3E}">
        <p14:creationId xmlns:p14="http://schemas.microsoft.com/office/powerpoint/2010/main" val="3527113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WAZA 2015</a:t>
            </a:r>
            <a:r>
              <a:rPr lang="en-GB" baseline="0" dirty="0" smtClean="0"/>
              <a:t> Strategy – Committing to Conservation makes the case for zoos to engage visitors, and particularly to focus on behaviour change.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17</a:t>
            </a:fld>
            <a:endParaRPr lang="en-GB"/>
          </a:p>
        </p:txBody>
      </p:sp>
    </p:spTree>
    <p:extLst>
      <p:ext uri="{BB962C8B-B14F-4D97-AF65-F5344CB8AC3E}">
        <p14:creationId xmlns:p14="http://schemas.microsoft.com/office/powerpoint/2010/main" val="2089856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a:solidFill>
                  <a:srgbClr val="7D5179"/>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3008313" cy="864096"/>
          </a:xfrm>
          <a:prstGeom prst="rect">
            <a:avLst/>
          </a:prstGeom>
        </p:spPr>
        <p:txBody>
          <a:bodyPr anchor="b"/>
          <a:lstStyle>
            <a:lvl1pPr algn="l">
              <a:defRPr sz="2000" b="1">
                <a:solidFill>
                  <a:srgbClr val="7D5179"/>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052736"/>
            <a:ext cx="5111750" cy="507342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7D5179"/>
                </a:solidFill>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2320" y="908720"/>
            <a:ext cx="1244824" cy="5635501"/>
          </a:xfrm>
          <a:prstGeom prst="rect">
            <a:avLst/>
          </a:prstGeom>
        </p:spPr>
        <p:txBody>
          <a:bodyPr vert="eaVert"/>
          <a:lstStyle>
            <a:lvl1pPr>
              <a:defRPr>
                <a:solidFill>
                  <a:srgbClr val="7D5179"/>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67544" y="908720"/>
            <a:ext cx="6666599" cy="563550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a:solidFill>
                  <a:srgbClr val="F47735"/>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030419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648072"/>
          </a:xfrm>
          <a:prstGeom prst="rect">
            <a:avLst/>
          </a:prstGeom>
        </p:spPr>
        <p:txBody>
          <a:bodyPr/>
          <a:lstStyle>
            <a:lvl1pPr>
              <a:defRPr>
                <a:solidFill>
                  <a:srgbClr val="F47735"/>
                </a:solidFill>
              </a:defRPr>
            </a:lvl1pPr>
          </a:lstStyle>
          <a:p>
            <a:r>
              <a:rPr lang="en-US" dirty="0" smtClean="0"/>
              <a:t>Click to edit Master title style</a:t>
            </a:r>
            <a:endParaRPr lang="en-GB" dirty="0"/>
          </a:p>
        </p:txBody>
      </p:sp>
      <p:sp>
        <p:nvSpPr>
          <p:cNvPr id="4" name="Content Placeholder 2"/>
          <p:cNvSpPr>
            <a:spLocks noGrp="1"/>
          </p:cNvSpPr>
          <p:nvPr>
            <p:ph idx="1"/>
          </p:nvPr>
        </p:nvSpPr>
        <p:spPr>
          <a:xfrm>
            <a:off x="457200" y="1700808"/>
            <a:ext cx="8229600" cy="4608512"/>
          </a:xfrm>
          <a:prstGeom prst="rect">
            <a:avLst/>
          </a:prstGeom>
        </p:spPr>
        <p:txBody>
          <a:bodyPr/>
          <a:lstStyle>
            <a:lvl1pPr>
              <a:buClr>
                <a:srgbClr val="F47735"/>
              </a:buClr>
              <a:defRPr sz="2400"/>
            </a:lvl1pPr>
            <a:lvl2pPr>
              <a:buClr>
                <a:srgbClr val="F47735"/>
              </a:buClr>
              <a:defRPr sz="2400"/>
            </a:lvl2pPr>
            <a:lvl3pPr>
              <a:buClr>
                <a:srgbClr val="F47735"/>
              </a:buClr>
              <a:defRPr sz="2400"/>
            </a:lvl3pPr>
            <a:lvl4pPr>
              <a:buClr>
                <a:srgbClr val="F47735"/>
              </a:buClr>
              <a:defRPr sz="2400"/>
            </a:lvl4pPr>
            <a:lvl5pPr>
              <a:buClr>
                <a:srgbClr val="F47735"/>
              </a:buCl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85469376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124744"/>
            <a:ext cx="8229600" cy="5184576"/>
          </a:xfrm>
          <a:prstGeom prst="rect">
            <a:avLst/>
          </a:prstGeom>
        </p:spPr>
        <p:txBody>
          <a:bodyPr/>
          <a:lstStyle>
            <a:lvl1pPr>
              <a:buClr>
                <a:srgbClr val="F47735"/>
              </a:buClr>
              <a:defRPr sz="2400"/>
            </a:lvl1pPr>
            <a:lvl2pPr>
              <a:buClr>
                <a:srgbClr val="F47735"/>
              </a:buClr>
              <a:defRPr sz="2400"/>
            </a:lvl2pPr>
            <a:lvl3pPr>
              <a:buClr>
                <a:srgbClr val="F47735"/>
              </a:buClr>
              <a:defRPr sz="2400"/>
            </a:lvl3pPr>
            <a:lvl4pPr>
              <a:buClr>
                <a:srgbClr val="F47735"/>
              </a:buClr>
              <a:defRPr sz="2400"/>
            </a:lvl4pPr>
            <a:lvl5pPr>
              <a:buClr>
                <a:srgbClr val="F47735"/>
              </a:buCl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28739012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2_Title and Content_Solid_BG">
    <p:bg>
      <p:bgPr>
        <a:solidFill>
          <a:srgbClr val="F4773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124744"/>
            <a:ext cx="8229600" cy="5184576"/>
          </a:xfrm>
          <a:prstGeom prst="rect">
            <a:avLst/>
          </a:prstGeom>
        </p:spPr>
        <p:txBody>
          <a:bodyPr/>
          <a:lstStyle>
            <a:lvl1pPr>
              <a:buClr>
                <a:schemeClr val="bg1"/>
              </a:buClr>
              <a:defRPr sz="2400">
                <a:solidFill>
                  <a:schemeClr val="bg1"/>
                </a:solidFill>
              </a:defRPr>
            </a:lvl1pPr>
            <a:lvl2pPr>
              <a:buClr>
                <a:schemeClr val="bg1"/>
              </a:buClr>
              <a:defRPr sz="2400">
                <a:solidFill>
                  <a:schemeClr val="bg1"/>
                </a:solidFill>
              </a:defRPr>
            </a:lvl2pPr>
            <a:lvl3pPr>
              <a:buClr>
                <a:schemeClr val="bg1"/>
              </a:buClr>
              <a:defRPr sz="2400">
                <a:solidFill>
                  <a:schemeClr val="bg1"/>
                </a:solidFill>
              </a:defRPr>
            </a:lvl3pPr>
            <a:lvl4pPr>
              <a:buClr>
                <a:schemeClr val="bg1"/>
              </a:buClr>
              <a:defRPr sz="2400">
                <a:solidFill>
                  <a:schemeClr val="bg1"/>
                </a:solidFill>
              </a:defRPr>
            </a:lvl4pPr>
            <a:lvl5pPr>
              <a:buClr>
                <a:schemeClr val="bg1"/>
              </a:buClr>
              <a:defRPr sz="24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56849091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F47735"/>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0406630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25760"/>
            <a:ext cx="8229600" cy="638944"/>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124744"/>
            <a:ext cx="4038600" cy="500141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24744"/>
            <a:ext cx="4038600" cy="500141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612631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648072"/>
          </a:xfrm>
          <a:prstGeom prst="rect">
            <a:avLst/>
          </a:prstGeom>
        </p:spPr>
        <p:txBody>
          <a:bodyPr/>
          <a:lstStyle>
            <a:lvl1pPr>
              <a:defRPr>
                <a:solidFill>
                  <a:srgbClr val="7D5179"/>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00808"/>
            <a:ext cx="8229600" cy="4608512"/>
          </a:xfrm>
          <a:prstGeom prst="rect">
            <a:avLst/>
          </a:prstGeom>
        </p:spPr>
        <p:txBody>
          <a:bodyPr/>
          <a:lstStyle>
            <a:lvl1pPr marL="342900" indent="-342900">
              <a:buClr>
                <a:srgbClr val="7D5179"/>
              </a:buClr>
              <a:buFont typeface="Arial" pitchFamily="34" charset="0"/>
              <a:buChar char="•"/>
              <a:defRPr sz="2400"/>
            </a:lvl1pPr>
            <a:lvl2pPr>
              <a:buClr>
                <a:srgbClr val="7D5179"/>
              </a:buClr>
              <a:defRPr sz="2400"/>
            </a:lvl2pPr>
            <a:lvl3pPr>
              <a:buClr>
                <a:srgbClr val="7D5179"/>
              </a:buClr>
              <a:defRPr sz="2400"/>
            </a:lvl3pPr>
            <a:lvl4pPr>
              <a:buClr>
                <a:srgbClr val="7D5179"/>
              </a:buClr>
              <a:defRPr sz="2400"/>
            </a:lvl4pPr>
            <a:lvl5pPr>
              <a:buClr>
                <a:srgbClr val="7D5179"/>
              </a:buCl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0132664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638944"/>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6183" y="1124744"/>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72816"/>
            <a:ext cx="4040188" cy="435334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4008" y="1124744"/>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772816"/>
            <a:ext cx="4041775" cy="435334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1362734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318662949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419644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3008313" cy="864096"/>
          </a:xfrm>
          <a:prstGeom prst="rect">
            <a:avLst/>
          </a:prstGeom>
        </p:spPr>
        <p:txBody>
          <a:bodyPr anchor="b"/>
          <a:lstStyle>
            <a:lvl1pPr algn="l">
              <a:defRPr sz="2000" b="1">
                <a:solidFill>
                  <a:srgbClr val="F47735"/>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052736"/>
            <a:ext cx="5111750" cy="507342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465396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7D5179"/>
                </a:solidFill>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1124743"/>
            <a:ext cx="5486400" cy="360283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0327598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1196752"/>
            <a:ext cx="8229600" cy="492941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4442006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2320" y="908720"/>
            <a:ext cx="1244824" cy="5635501"/>
          </a:xfrm>
          <a:prstGeom prst="rect">
            <a:avLst/>
          </a:prstGeom>
        </p:spPr>
        <p:txBody>
          <a:bodyPr vert="eaVert"/>
          <a:lstStyle>
            <a:lvl1pPr>
              <a:defRPr>
                <a:solidFill>
                  <a:srgbClr val="F47735"/>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67544" y="908720"/>
            <a:ext cx="6666599" cy="563550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2315289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a:solidFill>
                  <a:srgbClr val="00689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63825749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648072"/>
          </a:xfrm>
          <a:prstGeom prst="rect">
            <a:avLst/>
          </a:prstGeom>
        </p:spPr>
        <p:txBody>
          <a:bodyPr/>
          <a:lstStyle>
            <a:lvl1pPr>
              <a:defRPr>
                <a:solidFill>
                  <a:srgbClr val="006892"/>
                </a:solidFill>
              </a:defRPr>
            </a:lvl1pPr>
          </a:lstStyle>
          <a:p>
            <a:r>
              <a:rPr lang="en-US" dirty="0" smtClean="0"/>
              <a:t>Click to edit Master title style</a:t>
            </a:r>
            <a:endParaRPr lang="en-GB" dirty="0"/>
          </a:p>
        </p:txBody>
      </p:sp>
      <p:sp>
        <p:nvSpPr>
          <p:cNvPr id="4" name="Content Placeholder 2"/>
          <p:cNvSpPr>
            <a:spLocks noGrp="1"/>
          </p:cNvSpPr>
          <p:nvPr>
            <p:ph idx="1"/>
          </p:nvPr>
        </p:nvSpPr>
        <p:spPr>
          <a:xfrm>
            <a:off x="457200" y="1772816"/>
            <a:ext cx="8229600" cy="4536504"/>
          </a:xfrm>
          <a:prstGeom prst="rect">
            <a:avLst/>
          </a:prstGeom>
        </p:spPr>
        <p:txBody>
          <a:bodyPr/>
          <a:lstStyle>
            <a:lvl1pPr>
              <a:buClr>
                <a:srgbClr val="006892"/>
              </a:buClr>
              <a:defRPr sz="2400"/>
            </a:lvl1pPr>
            <a:lvl2pPr>
              <a:buClr>
                <a:srgbClr val="006892"/>
              </a:buClr>
              <a:defRPr sz="2400"/>
            </a:lvl2pPr>
            <a:lvl3pPr>
              <a:buClr>
                <a:srgbClr val="006892"/>
              </a:buClr>
              <a:defRPr sz="2400"/>
            </a:lvl3pPr>
            <a:lvl4pPr>
              <a:buClr>
                <a:srgbClr val="006892"/>
              </a:buClr>
              <a:defRPr sz="2400"/>
            </a:lvl4pPr>
            <a:lvl5pPr>
              <a:buClr>
                <a:srgbClr val="006892"/>
              </a:buCl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83281234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124744"/>
            <a:ext cx="8229600" cy="5184576"/>
          </a:xfrm>
          <a:prstGeom prst="rect">
            <a:avLst/>
          </a:prstGeom>
        </p:spPr>
        <p:txBody>
          <a:bodyPr/>
          <a:lstStyle>
            <a:lvl1pPr>
              <a:buClr>
                <a:srgbClr val="006892"/>
              </a:buClr>
              <a:defRPr sz="2400"/>
            </a:lvl1pPr>
            <a:lvl2pPr>
              <a:buClr>
                <a:srgbClr val="006892"/>
              </a:buClr>
              <a:defRPr sz="2400"/>
            </a:lvl2pPr>
            <a:lvl3pPr>
              <a:buClr>
                <a:srgbClr val="006892"/>
              </a:buClr>
              <a:defRPr sz="2400"/>
            </a:lvl3pPr>
            <a:lvl4pPr>
              <a:buClr>
                <a:srgbClr val="006892"/>
              </a:buClr>
              <a:defRPr sz="2400"/>
            </a:lvl4pPr>
            <a:lvl5pPr>
              <a:buClr>
                <a:srgbClr val="006892"/>
              </a:buCl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2275377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4" name="Content Placeholder 2"/>
          <p:cNvSpPr>
            <a:spLocks noGrp="1"/>
          </p:cNvSpPr>
          <p:nvPr>
            <p:ph idx="1"/>
          </p:nvPr>
        </p:nvSpPr>
        <p:spPr>
          <a:xfrm>
            <a:off x="457200" y="1124744"/>
            <a:ext cx="8229600" cy="5184576"/>
          </a:xfrm>
          <a:prstGeom prst="rect">
            <a:avLst/>
          </a:prstGeom>
        </p:spPr>
        <p:txBody>
          <a:bodyPr/>
          <a:lstStyle>
            <a:lvl1pPr marL="342900" indent="-342900">
              <a:buClr>
                <a:srgbClr val="7D5179"/>
              </a:buClr>
              <a:buFont typeface="Arial" pitchFamily="34" charset="0"/>
              <a:buChar char="•"/>
              <a:defRPr sz="2400"/>
            </a:lvl1pPr>
            <a:lvl2pPr>
              <a:buClr>
                <a:srgbClr val="7D5179"/>
              </a:buClr>
              <a:defRPr sz="2400"/>
            </a:lvl2pPr>
            <a:lvl3pPr>
              <a:buClr>
                <a:srgbClr val="7D5179"/>
              </a:buClr>
              <a:defRPr sz="2400"/>
            </a:lvl3pPr>
            <a:lvl4pPr>
              <a:buClr>
                <a:srgbClr val="7D5179"/>
              </a:buClr>
              <a:defRPr sz="2400"/>
            </a:lvl4pPr>
            <a:lvl5pPr>
              <a:buClr>
                <a:srgbClr val="7D5179"/>
              </a:buCl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2_Title and Content_Solid_BG">
    <p:bg>
      <p:bgPr>
        <a:solidFill>
          <a:srgbClr val="00689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124744"/>
            <a:ext cx="8229600" cy="5184576"/>
          </a:xfrm>
          <a:prstGeom prst="rect">
            <a:avLst/>
          </a:prstGeom>
        </p:spPr>
        <p:txBody>
          <a:bodyPr/>
          <a:lstStyle>
            <a:lvl1pPr>
              <a:buClr>
                <a:schemeClr val="bg1"/>
              </a:buClr>
              <a:defRPr sz="2400">
                <a:solidFill>
                  <a:schemeClr val="bg1"/>
                </a:solidFill>
              </a:defRPr>
            </a:lvl1pPr>
            <a:lvl2pPr>
              <a:buClr>
                <a:schemeClr val="bg1"/>
              </a:buClr>
              <a:defRPr sz="2400">
                <a:solidFill>
                  <a:schemeClr val="bg1"/>
                </a:solidFill>
              </a:defRPr>
            </a:lvl2pPr>
            <a:lvl3pPr>
              <a:buClr>
                <a:schemeClr val="bg1"/>
              </a:buClr>
              <a:defRPr sz="2400">
                <a:solidFill>
                  <a:schemeClr val="bg1"/>
                </a:solidFill>
              </a:defRPr>
            </a:lvl3pPr>
            <a:lvl4pPr>
              <a:buClr>
                <a:schemeClr val="bg1"/>
              </a:buClr>
              <a:defRPr sz="2400">
                <a:solidFill>
                  <a:schemeClr val="bg1"/>
                </a:solidFill>
              </a:defRPr>
            </a:lvl4pPr>
            <a:lvl5pPr>
              <a:buClr>
                <a:schemeClr val="bg1"/>
              </a:buClr>
              <a:defRPr sz="24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32608950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006892"/>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874121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25760"/>
            <a:ext cx="8229600" cy="638944"/>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124744"/>
            <a:ext cx="4038600" cy="500141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24744"/>
            <a:ext cx="4038600" cy="500141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214240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638944"/>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6183" y="1124744"/>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72816"/>
            <a:ext cx="4040188" cy="435334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4008" y="1124744"/>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772816"/>
            <a:ext cx="4041775" cy="435334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974415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26810749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43365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3008313" cy="864096"/>
          </a:xfrm>
          <a:prstGeom prst="rect">
            <a:avLst/>
          </a:prstGeom>
        </p:spPr>
        <p:txBody>
          <a:bodyPr anchor="b"/>
          <a:lstStyle>
            <a:lvl1pPr algn="l">
              <a:defRPr sz="2000" b="1">
                <a:solidFill>
                  <a:srgbClr val="006892"/>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052736"/>
            <a:ext cx="5111750" cy="507342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715201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7D5179"/>
                </a:solidFill>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1124744"/>
            <a:ext cx="5486400" cy="360283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627078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1124744"/>
            <a:ext cx="8229600" cy="500141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7072584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2320" y="908720"/>
            <a:ext cx="1244824" cy="5635501"/>
          </a:xfrm>
          <a:prstGeom prst="rect">
            <a:avLst/>
          </a:prstGeom>
        </p:spPr>
        <p:txBody>
          <a:bodyPr vert="eaVert"/>
          <a:lstStyle>
            <a:lvl1pPr>
              <a:defRPr>
                <a:solidFill>
                  <a:srgbClr val="006892"/>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67544" y="908720"/>
            <a:ext cx="6666599" cy="563550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18831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_Solid BG">
    <p:bg>
      <p:bgPr>
        <a:solidFill>
          <a:srgbClr val="7D517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4" name="Content Placeholder 2"/>
          <p:cNvSpPr>
            <a:spLocks noGrp="1"/>
          </p:cNvSpPr>
          <p:nvPr>
            <p:ph idx="1"/>
          </p:nvPr>
        </p:nvSpPr>
        <p:spPr>
          <a:xfrm>
            <a:off x="457200" y="1124744"/>
            <a:ext cx="8229600" cy="5184576"/>
          </a:xfrm>
          <a:prstGeom prst="rect">
            <a:avLst/>
          </a:prstGeom>
        </p:spPr>
        <p:txBody>
          <a:bodyPr/>
          <a:lstStyle>
            <a:lvl1pPr marL="342900" indent="-342900">
              <a:buClr>
                <a:schemeClr val="bg1"/>
              </a:buClr>
              <a:buFont typeface="Arial" pitchFamily="34" charset="0"/>
              <a:buChar char="•"/>
              <a:defRPr sz="2400">
                <a:solidFill>
                  <a:schemeClr val="bg1"/>
                </a:solidFill>
              </a:defRPr>
            </a:lvl1pPr>
            <a:lvl2pPr>
              <a:buClr>
                <a:schemeClr val="bg1"/>
              </a:buClr>
              <a:defRPr sz="2400">
                <a:solidFill>
                  <a:schemeClr val="bg1"/>
                </a:solidFill>
              </a:defRPr>
            </a:lvl2pPr>
            <a:lvl3pPr>
              <a:buClr>
                <a:schemeClr val="bg1"/>
              </a:buClr>
              <a:defRPr sz="2400">
                <a:solidFill>
                  <a:schemeClr val="bg1"/>
                </a:solidFill>
              </a:defRPr>
            </a:lvl3pPr>
            <a:lvl4pPr>
              <a:buClr>
                <a:schemeClr val="bg1"/>
              </a:buClr>
              <a:defRPr sz="2400">
                <a:solidFill>
                  <a:schemeClr val="bg1"/>
                </a:solidFill>
              </a:defRPr>
            </a:lvl4pPr>
            <a:lvl5pPr>
              <a:buClr>
                <a:schemeClr val="bg1"/>
              </a:buClr>
              <a:defRPr sz="24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847739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7D5179"/>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25760"/>
            <a:ext cx="8229600" cy="638944"/>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124744"/>
            <a:ext cx="4038600" cy="500141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124744"/>
            <a:ext cx="4038600" cy="500141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638944"/>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6183" y="1124744"/>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72816"/>
            <a:ext cx="4040188" cy="435334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4008" y="1124744"/>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772816"/>
            <a:ext cx="4041775" cy="435334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60" name="Rectangle 4"/>
          <p:cNvSpPr>
            <a:spLocks noChangeArrowheads="1"/>
          </p:cNvSpPr>
          <p:nvPr/>
        </p:nvSpPr>
        <p:spPr bwMode="auto">
          <a:xfrm>
            <a:off x="0" y="0"/>
            <a:ext cx="9144000" cy="765175"/>
          </a:xfrm>
          <a:prstGeom prst="rect">
            <a:avLst/>
          </a:prstGeom>
          <a:solidFill>
            <a:srgbClr val="7D5179"/>
          </a:solidFill>
          <a:ln w="9525">
            <a:noFill/>
            <a:miter lim="800000"/>
            <a:headEnd/>
            <a:tailEnd/>
          </a:ln>
          <a:effectLst/>
        </p:spPr>
        <p:txBody>
          <a:bodyPr wrap="none" anchor="ctr"/>
          <a:lstStyle/>
          <a:p>
            <a:pPr marL="342900" indent="-342900" algn="ctr">
              <a:spcBef>
                <a:spcPct val="20000"/>
              </a:spcBef>
              <a:spcAft>
                <a:spcPct val="50000"/>
              </a:spcAft>
              <a:buFontTx/>
              <a:buChar char="•"/>
              <a:defRPr/>
            </a:pPr>
            <a:endParaRPr lang="en-US" sz="1600" dirty="0">
              <a:solidFill>
                <a:srgbClr val="000000"/>
              </a:solidFill>
            </a:endParaRPr>
          </a:p>
        </p:txBody>
      </p:sp>
      <p:pic>
        <p:nvPicPr>
          <p:cNvPr id="13315" name="Picture 5" descr="CZ_White_RGB_LS copy"/>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7451725" y="158750"/>
            <a:ext cx="1511300" cy="461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0" r:id="rId1"/>
    <p:sldLayoutId id="2147483753" r:id="rId2"/>
    <p:sldLayoutId id="2147483729" r:id="rId3"/>
    <p:sldLayoutId id="2147483780" r:id="rId4"/>
    <p:sldLayoutId id="2147483728" r:id="rId5"/>
    <p:sldLayoutId id="2147483727" r:id="rId6"/>
    <p:sldLayoutId id="2147483726" r:id="rId7"/>
    <p:sldLayoutId id="2147483725" r:id="rId8"/>
    <p:sldLayoutId id="2147483724" r:id="rId9"/>
    <p:sldLayoutId id="2147483723" r:id="rId10"/>
    <p:sldLayoutId id="2147483722" r:id="rId11"/>
    <p:sldLayoutId id="2147483721" r:id="rId12"/>
    <p:sldLayoutId id="2147483720" r:id="rId13"/>
  </p:sldLayoutIdLst>
  <p:timing>
    <p:tnLst>
      <p:par>
        <p:cTn id="1" dur="indefinite" restart="never" nodeType="tmRoot"/>
      </p:par>
    </p:tnLst>
  </p:timing>
  <p:txStyles>
    <p:titleStyle>
      <a:lvl1pPr algn="l" rtl="0" eaLnBrk="0" fontAlgn="base" hangingPunct="0">
        <a:spcBef>
          <a:spcPct val="0"/>
        </a:spcBef>
        <a:spcAft>
          <a:spcPct val="0"/>
        </a:spcAft>
        <a:defRPr sz="4000" b="1">
          <a:solidFill>
            <a:srgbClr val="00704A"/>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6260" name="Rectangle 4"/>
          <p:cNvSpPr>
            <a:spLocks noChangeArrowheads="1"/>
          </p:cNvSpPr>
          <p:nvPr/>
        </p:nvSpPr>
        <p:spPr bwMode="auto">
          <a:xfrm>
            <a:off x="0" y="0"/>
            <a:ext cx="9144000" cy="765175"/>
          </a:xfrm>
          <a:prstGeom prst="rect">
            <a:avLst/>
          </a:prstGeom>
          <a:solidFill>
            <a:srgbClr val="F47735"/>
          </a:solidFill>
          <a:ln w="9525">
            <a:noFill/>
            <a:miter lim="800000"/>
            <a:headEnd/>
            <a:tailEnd/>
          </a:ln>
          <a:effectLst/>
        </p:spPr>
        <p:txBody>
          <a:bodyPr wrap="none" anchor="ctr"/>
          <a:lstStyle/>
          <a:p>
            <a:pPr marL="342900" indent="-342900" algn="ctr">
              <a:spcBef>
                <a:spcPct val="20000"/>
              </a:spcBef>
              <a:spcAft>
                <a:spcPct val="50000"/>
              </a:spcAft>
              <a:buFontTx/>
              <a:buChar char="•"/>
              <a:defRPr/>
            </a:pPr>
            <a:endParaRPr lang="en-US" sz="1600" dirty="0">
              <a:solidFill>
                <a:srgbClr val="000000"/>
              </a:solidFill>
            </a:endParaRPr>
          </a:p>
        </p:txBody>
      </p:sp>
      <p:pic>
        <p:nvPicPr>
          <p:cNvPr id="13315" name="Picture 5" descr="CZ_White_RGB_LS copy"/>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7451725" y="158750"/>
            <a:ext cx="1511300" cy="461963"/>
          </a:xfrm>
          <a:prstGeom prst="rect">
            <a:avLst/>
          </a:prstGeom>
          <a:noFill/>
          <a:ln w="9525">
            <a:noFill/>
            <a:miter lim="800000"/>
            <a:headEnd/>
            <a:tailEnd/>
          </a:ln>
        </p:spPr>
      </p:pic>
    </p:spTree>
    <p:extLst>
      <p:ext uri="{BB962C8B-B14F-4D97-AF65-F5344CB8AC3E}">
        <p14:creationId xmlns:p14="http://schemas.microsoft.com/office/powerpoint/2010/main" val="967601355"/>
      </p:ext>
    </p:extLst>
  </p:cSld>
  <p:clrMap bg1="lt1" tx1="dk1" bg2="lt2" tx2="dk2" accent1="accent1" accent2="accent2" accent3="accent3" accent4="accent4" accent5="accent5" accent6="accent6" hlink="hlink" folHlink="folHlink"/>
  <p:sldLayoutIdLst>
    <p:sldLayoutId id="2147483755" r:id="rId1"/>
    <p:sldLayoutId id="2147483757" r:id="rId2"/>
    <p:sldLayoutId id="2147483756" r:id="rId3"/>
    <p:sldLayoutId id="2147483781"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Lst>
  <p:timing>
    <p:tnLst>
      <p:par>
        <p:cTn id="1" dur="indefinite" restart="never" nodeType="tmRoot"/>
      </p:par>
    </p:tnLst>
  </p:timing>
  <p:txStyles>
    <p:titleStyle>
      <a:lvl1pPr algn="l" rtl="0" eaLnBrk="0" fontAlgn="base" hangingPunct="0">
        <a:spcBef>
          <a:spcPct val="0"/>
        </a:spcBef>
        <a:spcAft>
          <a:spcPct val="0"/>
        </a:spcAft>
        <a:defRPr sz="4000" b="1">
          <a:solidFill>
            <a:srgbClr val="00704A"/>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6260" name="Rectangle 4"/>
          <p:cNvSpPr>
            <a:spLocks noChangeArrowheads="1"/>
          </p:cNvSpPr>
          <p:nvPr/>
        </p:nvSpPr>
        <p:spPr bwMode="auto">
          <a:xfrm>
            <a:off x="0" y="0"/>
            <a:ext cx="9144000" cy="765175"/>
          </a:xfrm>
          <a:prstGeom prst="rect">
            <a:avLst/>
          </a:prstGeom>
          <a:solidFill>
            <a:srgbClr val="006892"/>
          </a:solidFill>
          <a:ln w="9525">
            <a:noFill/>
            <a:miter lim="800000"/>
            <a:headEnd/>
            <a:tailEnd/>
          </a:ln>
          <a:effectLst/>
        </p:spPr>
        <p:txBody>
          <a:bodyPr wrap="none" anchor="ctr"/>
          <a:lstStyle/>
          <a:p>
            <a:pPr marL="342900" indent="-342900" algn="ctr">
              <a:spcBef>
                <a:spcPct val="20000"/>
              </a:spcBef>
              <a:spcAft>
                <a:spcPct val="50000"/>
              </a:spcAft>
              <a:buFontTx/>
              <a:buChar char="•"/>
              <a:defRPr/>
            </a:pPr>
            <a:endParaRPr lang="en-US" sz="1600" dirty="0">
              <a:solidFill>
                <a:srgbClr val="000000"/>
              </a:solidFill>
            </a:endParaRPr>
          </a:p>
        </p:txBody>
      </p:sp>
      <p:pic>
        <p:nvPicPr>
          <p:cNvPr id="13315" name="Picture 5" descr="CZ_White_RGB_LS copy"/>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7451725" y="158750"/>
            <a:ext cx="1511300" cy="461963"/>
          </a:xfrm>
          <a:prstGeom prst="rect">
            <a:avLst/>
          </a:prstGeom>
          <a:noFill/>
          <a:ln w="9525">
            <a:noFill/>
            <a:miter lim="800000"/>
            <a:headEnd/>
            <a:tailEnd/>
          </a:ln>
        </p:spPr>
      </p:pic>
    </p:spTree>
    <p:extLst>
      <p:ext uri="{BB962C8B-B14F-4D97-AF65-F5344CB8AC3E}">
        <p14:creationId xmlns:p14="http://schemas.microsoft.com/office/powerpoint/2010/main" val="3974192797"/>
      </p:ext>
    </p:extLst>
  </p:cSld>
  <p:clrMap bg1="lt1" tx1="dk1" bg2="lt2" tx2="dk2" accent1="accent1" accent2="accent2" accent3="accent3" accent4="accent4" accent5="accent5" accent6="accent6" hlink="hlink" folHlink="folHlink"/>
  <p:sldLayoutIdLst>
    <p:sldLayoutId id="2147483768" r:id="rId1"/>
    <p:sldLayoutId id="2147483770" r:id="rId2"/>
    <p:sldLayoutId id="2147483769" r:id="rId3"/>
    <p:sldLayoutId id="2147483782"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Lst>
  <p:txStyles>
    <p:titleStyle>
      <a:lvl1pPr algn="l" rtl="0" eaLnBrk="0" fontAlgn="base" hangingPunct="0">
        <a:spcBef>
          <a:spcPct val="0"/>
        </a:spcBef>
        <a:spcAft>
          <a:spcPct val="0"/>
        </a:spcAft>
        <a:defRPr sz="4000" b="1">
          <a:solidFill>
            <a:srgbClr val="00704A"/>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484784"/>
            <a:ext cx="7128792" cy="4154984"/>
          </a:xfrm>
          <a:prstGeom prst="rect">
            <a:avLst/>
          </a:prstGeom>
        </p:spPr>
        <p:txBody>
          <a:bodyPr wrap="square">
            <a:spAutoFit/>
          </a:bodyPr>
          <a:lstStyle/>
          <a:p>
            <a:pPr algn="ctr"/>
            <a:r>
              <a:rPr lang="en-GB" sz="4800" b="1" dirty="0" smtClean="0">
                <a:solidFill>
                  <a:schemeClr val="bg1"/>
                </a:solidFill>
                <a:latin typeface="+mj-lt"/>
              </a:rPr>
              <a:t>Why is </a:t>
            </a:r>
          </a:p>
          <a:p>
            <a:pPr algn="ctr"/>
            <a:r>
              <a:rPr lang="en-GB" sz="4800" b="1" dirty="0" smtClean="0">
                <a:solidFill>
                  <a:schemeClr val="bg1"/>
                </a:solidFill>
                <a:latin typeface="+mj-lt"/>
              </a:rPr>
              <a:t>conservation education important</a:t>
            </a:r>
            <a:r>
              <a:rPr lang="en-GB" sz="4800" b="1" dirty="0" smtClean="0">
                <a:solidFill>
                  <a:schemeClr val="bg1"/>
                </a:solidFill>
                <a:latin typeface="+mj-lt"/>
              </a:rPr>
              <a:t>?</a:t>
            </a:r>
          </a:p>
          <a:p>
            <a:pPr algn="ctr"/>
            <a:endParaRPr lang="id-ID" sz="4800" b="1" dirty="0" smtClean="0">
              <a:solidFill>
                <a:schemeClr val="bg1"/>
              </a:solidFill>
              <a:latin typeface="+mj-lt"/>
            </a:endParaRPr>
          </a:p>
          <a:p>
            <a:pPr algn="ctr"/>
            <a:r>
              <a:rPr lang="id-ID" sz="3600" b="1" dirty="0" smtClean="0">
                <a:solidFill>
                  <a:schemeClr val="bg1"/>
                </a:solidFill>
                <a:latin typeface="+mj-lt"/>
              </a:rPr>
              <a:t>Mengapa </a:t>
            </a:r>
            <a:r>
              <a:rPr lang="id-ID" sz="3600" b="1" dirty="0" smtClean="0">
                <a:solidFill>
                  <a:schemeClr val="bg1"/>
                </a:solidFill>
                <a:latin typeface="+mj-lt"/>
              </a:rPr>
              <a:t>pendidikan konservasi itu penting</a:t>
            </a:r>
            <a:r>
              <a:rPr lang="id-ID" sz="3600" b="1" dirty="0" smtClean="0">
                <a:solidFill>
                  <a:schemeClr val="bg1"/>
                </a:solidFill>
                <a:latin typeface="+mj-lt"/>
              </a:rPr>
              <a:t>?</a:t>
            </a:r>
            <a:endParaRPr lang="en-GB" sz="3600" b="1" dirty="0">
              <a:solidFill>
                <a:schemeClr val="bg1"/>
              </a:solidFill>
              <a:latin typeface="+mj-lt"/>
            </a:endParaRPr>
          </a:p>
        </p:txBody>
      </p:sp>
    </p:spTree>
    <p:extLst>
      <p:ext uri="{BB962C8B-B14F-4D97-AF65-F5344CB8AC3E}">
        <p14:creationId xmlns:p14="http://schemas.microsoft.com/office/powerpoint/2010/main" val="791646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24744"/>
            <a:ext cx="8280920" cy="2308324"/>
          </a:xfrm>
          <a:prstGeom prst="rect">
            <a:avLst/>
          </a:prstGeom>
        </p:spPr>
        <p:txBody>
          <a:bodyPr wrap="square">
            <a:spAutoFit/>
          </a:bodyPr>
          <a:lstStyle/>
          <a:p>
            <a:r>
              <a:rPr lang="en-GB" sz="2400" dirty="0" smtClean="0">
                <a:latin typeface="+mn-lt"/>
              </a:rPr>
              <a:t>Creating a culture of education</a:t>
            </a:r>
          </a:p>
          <a:p>
            <a:r>
              <a:rPr lang="en-GB" sz="2400" dirty="0" smtClean="0">
                <a:latin typeface="+mn-lt"/>
              </a:rPr>
              <a:t>“</a:t>
            </a:r>
            <a:r>
              <a:rPr lang="en-GB" sz="2400" dirty="0"/>
              <a:t>By helping to create a culture of conservation in our communities, zoos and aquariums are a vital part of the process of generating the attitude and will needed to save species and maintain healthy ecosystems</a:t>
            </a:r>
            <a:r>
              <a:rPr lang="en-GB" sz="2400" dirty="0" smtClean="0"/>
              <a:t>.”</a:t>
            </a:r>
          </a:p>
          <a:p>
            <a:endParaRPr lang="en-GB" sz="2400" dirty="0">
              <a:latin typeface="+mn-lt"/>
            </a:endParaRPr>
          </a:p>
        </p:txBody>
      </p:sp>
      <p:sp>
        <p:nvSpPr>
          <p:cNvPr id="4" name="Title 1"/>
          <p:cNvSpPr txBox="1">
            <a:spLocks/>
          </p:cNvSpPr>
          <p:nvPr/>
        </p:nvSpPr>
        <p:spPr>
          <a:xfrm>
            <a:off x="251520" y="116632"/>
            <a:ext cx="7056784" cy="648072"/>
          </a:xfrm>
          <a:prstGeom prst="rect">
            <a:avLst/>
          </a:prstGeom>
        </p:spPr>
        <p:txBody>
          <a:bodyPr/>
          <a:lstStyle>
            <a:lvl1pPr algn="l" rtl="0" eaLnBrk="0" fontAlgn="base" hangingPunct="0">
              <a:spcBef>
                <a:spcPct val="0"/>
              </a:spcBef>
              <a:spcAft>
                <a:spcPct val="0"/>
              </a:spcAft>
              <a:defRPr sz="4000" b="1">
                <a:solidFill>
                  <a:srgbClr val="00704A"/>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a:lstStyle>
          <a:p>
            <a:r>
              <a:rPr lang="en-GB" sz="3200" kern="0" dirty="0" smtClean="0">
                <a:solidFill>
                  <a:schemeClr val="bg1"/>
                </a:solidFill>
              </a:rPr>
              <a:t>Vision</a:t>
            </a:r>
            <a:r>
              <a:rPr lang="id-ID" sz="3200" kern="0" dirty="0" smtClean="0">
                <a:solidFill>
                  <a:schemeClr val="bg1"/>
                </a:solidFill>
              </a:rPr>
              <a:t> </a:t>
            </a:r>
            <a:r>
              <a:rPr lang="en-GB" sz="3200" kern="0" dirty="0" smtClean="0">
                <a:solidFill>
                  <a:schemeClr val="bg1"/>
                </a:solidFill>
              </a:rPr>
              <a:t>- </a:t>
            </a:r>
            <a:r>
              <a:rPr lang="id-ID" sz="3200" kern="0" dirty="0" smtClean="0">
                <a:solidFill>
                  <a:schemeClr val="bg1"/>
                </a:solidFill>
              </a:rPr>
              <a:t>Visi</a:t>
            </a:r>
            <a:endParaRPr lang="en-GB" sz="3200" kern="0" dirty="0">
              <a:solidFill>
                <a:schemeClr val="bg1"/>
              </a:solidFill>
            </a:endParaRPr>
          </a:p>
        </p:txBody>
      </p:sp>
      <p:sp>
        <p:nvSpPr>
          <p:cNvPr id="3" name="Rectangle 2"/>
          <p:cNvSpPr/>
          <p:nvPr/>
        </p:nvSpPr>
        <p:spPr>
          <a:xfrm>
            <a:off x="395536" y="3433068"/>
            <a:ext cx="8064896" cy="2123658"/>
          </a:xfrm>
          <a:prstGeom prst="rect">
            <a:avLst/>
          </a:prstGeom>
          <a:solidFill>
            <a:schemeClr val="accent1">
              <a:lumMod val="40000"/>
              <a:lumOff val="60000"/>
            </a:schemeClr>
          </a:solidFill>
        </p:spPr>
        <p:txBody>
          <a:bodyPr wrap="square">
            <a:spAutoFit/>
          </a:bodyPr>
          <a:lstStyle/>
          <a:p>
            <a:pPr algn="r"/>
            <a:r>
              <a:rPr lang="id-ID" sz="2200" b="1" dirty="0"/>
              <a:t>Membuat </a:t>
            </a:r>
            <a:r>
              <a:rPr lang="id-ID" sz="2200" b="1" dirty="0" smtClean="0"/>
              <a:t>budaya </a:t>
            </a:r>
            <a:r>
              <a:rPr lang="id-ID" sz="2200" b="1" dirty="0"/>
              <a:t>pendidikan</a:t>
            </a:r>
          </a:p>
          <a:p>
            <a:pPr algn="r"/>
            <a:r>
              <a:rPr lang="id-ID" sz="2200" dirty="0"/>
              <a:t>“Dengan membantu membuat </a:t>
            </a:r>
            <a:r>
              <a:rPr lang="id-ID" sz="2200" dirty="0" smtClean="0"/>
              <a:t>konservasi </a:t>
            </a:r>
            <a:r>
              <a:rPr lang="en-US" sz="2200" dirty="0" err="1" smtClean="0"/>
              <a:t>sebagai</a:t>
            </a:r>
            <a:r>
              <a:rPr lang="id-ID" sz="2200" dirty="0" smtClean="0"/>
              <a:t> </a:t>
            </a:r>
            <a:r>
              <a:rPr lang="id-ID" sz="2200" dirty="0"/>
              <a:t>budaya </a:t>
            </a:r>
            <a:r>
              <a:rPr lang="id-ID" sz="2200" dirty="0" smtClean="0"/>
              <a:t>di </a:t>
            </a:r>
            <a:r>
              <a:rPr lang="id-ID" sz="2200" dirty="0"/>
              <a:t>komunitas kita, lembaga konservasi merupakan bagian vital dari proses pembentukan perilaku dan diperlukan untuk menyelamatkan suatu jenis satwa dan menjaga ekosistem yang sehat.”</a:t>
            </a:r>
            <a:endParaRPr lang="en-GB" sz="2200" dirty="0"/>
          </a:p>
        </p:txBody>
      </p:sp>
    </p:spTree>
    <p:extLst>
      <p:ext uri="{BB962C8B-B14F-4D97-AF65-F5344CB8AC3E}">
        <p14:creationId xmlns:p14="http://schemas.microsoft.com/office/powerpoint/2010/main" val="1875337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r>
              <a:rPr lang="id-ID" dirty="0" smtClean="0"/>
              <a:t> </a:t>
            </a:r>
            <a:r>
              <a:rPr lang="id-ID" sz="2800" dirty="0" smtClean="0">
                <a:solidFill>
                  <a:schemeClr val="tx1"/>
                </a:solidFill>
              </a:rPr>
              <a:t>Rekomendasi</a:t>
            </a:r>
            <a:endParaRPr lang="en-GB" dirty="0">
              <a:solidFill>
                <a:schemeClr val="tx1"/>
              </a:solidFill>
            </a:endParaRPr>
          </a:p>
        </p:txBody>
      </p:sp>
      <p:sp>
        <p:nvSpPr>
          <p:cNvPr id="3" name="Content Placeholder 2"/>
          <p:cNvSpPr>
            <a:spLocks noGrp="1"/>
          </p:cNvSpPr>
          <p:nvPr>
            <p:ph idx="1"/>
          </p:nvPr>
        </p:nvSpPr>
        <p:spPr>
          <a:xfrm>
            <a:off x="457200" y="1124744"/>
            <a:ext cx="8579296" cy="5184576"/>
          </a:xfrm>
        </p:spPr>
        <p:txBody>
          <a:bodyPr/>
          <a:lstStyle/>
          <a:p>
            <a:r>
              <a:rPr lang="en-GB" sz="2800" dirty="0" smtClean="0"/>
              <a:t>Talk </a:t>
            </a:r>
            <a:r>
              <a:rPr lang="en-GB" sz="2800" dirty="0"/>
              <a:t>about conservation throughout the </a:t>
            </a:r>
            <a:r>
              <a:rPr lang="en-GB" sz="2800" dirty="0" smtClean="0"/>
              <a:t>institution and facilitate </a:t>
            </a:r>
            <a:r>
              <a:rPr lang="en-GB" sz="2800" dirty="0"/>
              <a:t>the uptake of pro-environmental behaviours that reduce human impacts on wild populations</a:t>
            </a:r>
            <a:r>
              <a:rPr lang="en-GB" sz="2800" dirty="0" smtClean="0"/>
              <a:t>.</a:t>
            </a:r>
          </a:p>
          <a:p>
            <a:r>
              <a:rPr lang="id-ID" sz="2800" dirty="0" smtClean="0">
                <a:solidFill>
                  <a:srgbClr val="FF0000"/>
                </a:solidFill>
              </a:rPr>
              <a:t>Membahas konservasi secara menyeluruh melalui institusi dan memfasilitasi adanya perilaku yang peduli lingkungan yang mengurangi pengaruh manusia terhadap populasi satwa liar.</a:t>
            </a:r>
            <a:endParaRPr lang="en-GB" sz="2800" dirty="0" smtClean="0">
              <a:solidFill>
                <a:srgbClr val="FF0000"/>
              </a:solidFill>
            </a:endParaRPr>
          </a:p>
          <a:p>
            <a:r>
              <a:rPr lang="en-GB" sz="2800" dirty="0" smtClean="0"/>
              <a:t>Use </a:t>
            </a:r>
            <a:r>
              <a:rPr lang="en-GB" sz="2800" dirty="0"/>
              <a:t>media contacts to disseminate the conservation message. </a:t>
            </a:r>
            <a:endParaRPr lang="en-GB" sz="2800" dirty="0" smtClean="0"/>
          </a:p>
          <a:p>
            <a:r>
              <a:rPr lang="id-ID" sz="2800" dirty="0" smtClean="0">
                <a:solidFill>
                  <a:srgbClr val="FF0000"/>
                </a:solidFill>
              </a:rPr>
              <a:t>Menggunakan media untuk menyebarkan pesan konservasi</a:t>
            </a:r>
            <a:endParaRPr lang="en-GB" sz="2800" dirty="0" smtClean="0">
              <a:solidFill>
                <a:srgbClr val="FF0000"/>
              </a:solidFill>
            </a:endParaRPr>
          </a:p>
        </p:txBody>
      </p:sp>
    </p:spTree>
    <p:extLst>
      <p:ext uri="{BB962C8B-B14F-4D97-AF65-F5344CB8AC3E}">
        <p14:creationId xmlns:p14="http://schemas.microsoft.com/office/powerpoint/2010/main" val="420284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r>
              <a:rPr lang="id-ID" dirty="0" smtClean="0"/>
              <a:t> </a:t>
            </a:r>
            <a:r>
              <a:rPr lang="id-ID" sz="2800" dirty="0" smtClean="0">
                <a:solidFill>
                  <a:schemeClr val="tx1"/>
                </a:solidFill>
              </a:rPr>
              <a:t>Rekomendasi</a:t>
            </a:r>
            <a:endParaRPr lang="en-GB" dirty="0">
              <a:solidFill>
                <a:schemeClr val="tx1"/>
              </a:solidFill>
            </a:endParaRPr>
          </a:p>
        </p:txBody>
      </p:sp>
      <p:sp>
        <p:nvSpPr>
          <p:cNvPr id="3" name="Content Placeholder 2"/>
          <p:cNvSpPr>
            <a:spLocks noGrp="1"/>
          </p:cNvSpPr>
          <p:nvPr>
            <p:ph idx="1"/>
          </p:nvPr>
        </p:nvSpPr>
        <p:spPr>
          <a:xfrm>
            <a:off x="457200" y="1124744"/>
            <a:ext cx="8579296" cy="5184576"/>
          </a:xfrm>
        </p:spPr>
        <p:txBody>
          <a:bodyPr/>
          <a:lstStyle/>
          <a:p>
            <a:r>
              <a:rPr lang="en-GB" sz="2800" dirty="0" smtClean="0"/>
              <a:t>Establish </a:t>
            </a:r>
            <a:r>
              <a:rPr lang="en-GB" sz="2800" dirty="0"/>
              <a:t>relationships with local members of government by inviting them into the institution and advocate for conservation. </a:t>
            </a:r>
            <a:endParaRPr lang="en-GB" sz="2800" dirty="0" smtClean="0"/>
          </a:p>
          <a:p>
            <a:r>
              <a:rPr lang="id-ID" sz="2800" dirty="0" smtClean="0">
                <a:solidFill>
                  <a:srgbClr val="FF0000"/>
                </a:solidFill>
              </a:rPr>
              <a:t>Membangun hubungan dengan pemerintah daerah dengan mengundang mereka ke institusi dan mendukung konservasi</a:t>
            </a:r>
            <a:endParaRPr lang="en-GB" sz="2800" dirty="0" smtClean="0">
              <a:solidFill>
                <a:srgbClr val="FF0000"/>
              </a:solidFill>
            </a:endParaRPr>
          </a:p>
          <a:p>
            <a:r>
              <a:rPr lang="en-GB" sz="2800" dirty="0" smtClean="0"/>
              <a:t>Publicise </a:t>
            </a:r>
            <a:r>
              <a:rPr lang="en-GB" sz="2800" dirty="0"/>
              <a:t>every success, however small, to endorse the mission and status of the zoo or aquarium in the community</a:t>
            </a:r>
            <a:r>
              <a:rPr lang="en-GB" sz="2800" dirty="0" smtClean="0"/>
              <a:t>.</a:t>
            </a:r>
          </a:p>
          <a:p>
            <a:r>
              <a:rPr lang="id-ID" sz="2800" dirty="0" smtClean="0">
                <a:solidFill>
                  <a:srgbClr val="FF0000"/>
                </a:solidFill>
              </a:rPr>
              <a:t>Mempublikasikan setiap keberhasilan, sekecil apapun, untuk mendukung misi dan status lembaga konservasi di tengah masyarakat</a:t>
            </a:r>
            <a:endParaRPr lang="en-GB" sz="2800" dirty="0">
              <a:solidFill>
                <a:srgbClr val="FF0000"/>
              </a:solidFill>
            </a:endParaRPr>
          </a:p>
        </p:txBody>
      </p:sp>
    </p:spTree>
    <p:extLst>
      <p:ext uri="{BB962C8B-B14F-4D97-AF65-F5344CB8AC3E}">
        <p14:creationId xmlns:p14="http://schemas.microsoft.com/office/powerpoint/2010/main" val="305379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24744"/>
            <a:ext cx="8280920" cy="2308324"/>
          </a:xfrm>
          <a:prstGeom prst="rect">
            <a:avLst/>
          </a:prstGeom>
        </p:spPr>
        <p:txBody>
          <a:bodyPr wrap="square">
            <a:spAutoFit/>
          </a:bodyPr>
          <a:lstStyle/>
          <a:p>
            <a:r>
              <a:rPr lang="en-GB" sz="2400" dirty="0" smtClean="0">
                <a:latin typeface="+mn-lt"/>
              </a:rPr>
              <a:t>Engagement – Influencing behaviour change for conservation</a:t>
            </a:r>
          </a:p>
          <a:p>
            <a:r>
              <a:rPr lang="en-GB" sz="2400" dirty="0" smtClean="0">
                <a:latin typeface="+mn-lt"/>
              </a:rPr>
              <a:t>“</a:t>
            </a:r>
            <a:r>
              <a:rPr lang="en-GB" sz="2400" dirty="0"/>
              <a:t>Zoos and aquariums are trusted voices for conservation, and are able to engage and empower visitors, communities and staff measurably to save wildlife</a:t>
            </a:r>
            <a:r>
              <a:rPr lang="en-GB" sz="2400" dirty="0" smtClean="0"/>
              <a:t>.”</a:t>
            </a:r>
          </a:p>
          <a:p>
            <a:endParaRPr lang="en-GB" sz="2400" dirty="0">
              <a:latin typeface="+mn-lt"/>
            </a:endParaRPr>
          </a:p>
        </p:txBody>
      </p:sp>
      <p:sp>
        <p:nvSpPr>
          <p:cNvPr id="3" name="Rectangle 2"/>
          <p:cNvSpPr/>
          <p:nvPr/>
        </p:nvSpPr>
        <p:spPr>
          <a:xfrm>
            <a:off x="611560" y="3793108"/>
            <a:ext cx="8064896" cy="1785104"/>
          </a:xfrm>
          <a:prstGeom prst="rect">
            <a:avLst/>
          </a:prstGeom>
          <a:solidFill>
            <a:schemeClr val="accent1">
              <a:lumMod val="40000"/>
              <a:lumOff val="60000"/>
            </a:schemeClr>
          </a:solidFill>
        </p:spPr>
        <p:txBody>
          <a:bodyPr wrap="square">
            <a:spAutoFit/>
          </a:bodyPr>
          <a:lstStyle/>
          <a:p>
            <a:pPr algn="r"/>
            <a:r>
              <a:rPr lang="id-ID" sz="2200" dirty="0"/>
              <a:t>Keterlibatan masyarakat – Mempengaruhi perubahan perilaku konservasi</a:t>
            </a:r>
          </a:p>
          <a:p>
            <a:pPr algn="r"/>
            <a:r>
              <a:rPr lang="id-ID" sz="2200" dirty="0"/>
              <a:t>“Lembaga konservasi dipercaya mampu menyuarakan konservasi dan mampu melibatkan pengunjung, penduduk sekitar dan staff secara terukur untuk menyelamatkan satwa.”</a:t>
            </a:r>
            <a:endParaRPr lang="en-GB" sz="2200" dirty="0"/>
          </a:p>
        </p:txBody>
      </p:sp>
      <p:sp>
        <p:nvSpPr>
          <p:cNvPr id="5" name="Title 1"/>
          <p:cNvSpPr txBox="1">
            <a:spLocks/>
          </p:cNvSpPr>
          <p:nvPr/>
        </p:nvSpPr>
        <p:spPr>
          <a:xfrm>
            <a:off x="251520" y="116632"/>
            <a:ext cx="7056784" cy="648072"/>
          </a:xfrm>
          <a:prstGeom prst="rect">
            <a:avLst/>
          </a:prstGeom>
        </p:spPr>
        <p:txBody>
          <a:bodyPr/>
          <a:lstStyle>
            <a:lvl1pPr algn="l" rtl="0" eaLnBrk="0" fontAlgn="base" hangingPunct="0">
              <a:spcBef>
                <a:spcPct val="0"/>
              </a:spcBef>
              <a:spcAft>
                <a:spcPct val="0"/>
              </a:spcAft>
              <a:defRPr sz="4000" b="1">
                <a:solidFill>
                  <a:srgbClr val="00704A"/>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a:lstStyle>
          <a:p>
            <a:r>
              <a:rPr lang="en-GB" sz="3200" kern="0" dirty="0" smtClean="0">
                <a:solidFill>
                  <a:schemeClr val="bg1"/>
                </a:solidFill>
              </a:rPr>
              <a:t>Vision</a:t>
            </a:r>
            <a:r>
              <a:rPr lang="id-ID" sz="3200" kern="0" dirty="0" smtClean="0">
                <a:solidFill>
                  <a:schemeClr val="bg1"/>
                </a:solidFill>
              </a:rPr>
              <a:t> </a:t>
            </a:r>
            <a:r>
              <a:rPr lang="en-GB" sz="3200" kern="0" dirty="0" smtClean="0">
                <a:solidFill>
                  <a:schemeClr val="bg1"/>
                </a:solidFill>
              </a:rPr>
              <a:t>- </a:t>
            </a:r>
            <a:r>
              <a:rPr lang="id-ID" sz="3200" kern="0" dirty="0" smtClean="0">
                <a:solidFill>
                  <a:schemeClr val="bg1"/>
                </a:solidFill>
              </a:rPr>
              <a:t>Visi</a:t>
            </a:r>
            <a:endParaRPr lang="en-GB" sz="3200" kern="0" dirty="0">
              <a:solidFill>
                <a:schemeClr val="bg1"/>
              </a:solidFill>
            </a:endParaRPr>
          </a:p>
        </p:txBody>
      </p:sp>
    </p:spTree>
    <p:extLst>
      <p:ext uri="{BB962C8B-B14F-4D97-AF65-F5344CB8AC3E}">
        <p14:creationId xmlns:p14="http://schemas.microsoft.com/office/powerpoint/2010/main" val="1479969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r>
              <a:rPr lang="id-ID" dirty="0" smtClean="0"/>
              <a:t> </a:t>
            </a:r>
            <a:r>
              <a:rPr lang="id-ID" sz="2800" dirty="0" smtClean="0">
                <a:solidFill>
                  <a:schemeClr val="tx1"/>
                </a:solidFill>
              </a:rPr>
              <a:t>Rekomendasi</a:t>
            </a:r>
            <a:endParaRPr lang="en-GB" dirty="0">
              <a:solidFill>
                <a:schemeClr val="tx1"/>
              </a:solidFill>
            </a:endParaRPr>
          </a:p>
        </p:txBody>
      </p:sp>
      <p:sp>
        <p:nvSpPr>
          <p:cNvPr id="3" name="Content Placeholder 2"/>
          <p:cNvSpPr>
            <a:spLocks noGrp="1"/>
          </p:cNvSpPr>
          <p:nvPr>
            <p:ph idx="1"/>
          </p:nvPr>
        </p:nvSpPr>
        <p:spPr>
          <a:xfrm>
            <a:off x="457200" y="1196752"/>
            <a:ext cx="8229600" cy="5184576"/>
          </a:xfrm>
        </p:spPr>
        <p:txBody>
          <a:bodyPr/>
          <a:lstStyle/>
          <a:p>
            <a:r>
              <a:rPr lang="en-GB" dirty="0" smtClean="0"/>
              <a:t>Create </a:t>
            </a:r>
            <a:r>
              <a:rPr lang="en-GB" dirty="0"/>
              <a:t>a measurable </a:t>
            </a:r>
            <a:r>
              <a:rPr lang="en-GB" dirty="0" smtClean="0"/>
              <a:t>engagement framework. </a:t>
            </a:r>
          </a:p>
          <a:p>
            <a:r>
              <a:rPr lang="id-ID" dirty="0" smtClean="0">
                <a:solidFill>
                  <a:srgbClr val="FF0000"/>
                </a:solidFill>
              </a:rPr>
              <a:t>Membuat kerangka kerja untuk pelibatan masyarakat secara terukur</a:t>
            </a:r>
            <a:endParaRPr lang="en-GB" dirty="0">
              <a:solidFill>
                <a:srgbClr val="FF0000"/>
              </a:solidFill>
            </a:endParaRPr>
          </a:p>
          <a:p>
            <a:r>
              <a:rPr lang="en-GB" dirty="0" smtClean="0"/>
              <a:t>Design programmes </a:t>
            </a:r>
            <a:r>
              <a:rPr lang="en-GB" dirty="0"/>
              <a:t>that engage visitors in pro-conservation behaviours, especially local issues that may affect or impact </a:t>
            </a:r>
            <a:r>
              <a:rPr lang="en-GB" dirty="0" smtClean="0"/>
              <a:t>visitors.</a:t>
            </a:r>
          </a:p>
          <a:p>
            <a:r>
              <a:rPr lang="id-ID" dirty="0" smtClean="0">
                <a:solidFill>
                  <a:srgbClr val="FF0000"/>
                </a:solidFill>
              </a:rPr>
              <a:t>Mendesain program yang melibatkan pengunjung agar berperilaku mendukung konservasi, terutama isu lokal yang mungkin mempengaruhi pengunjung.</a:t>
            </a:r>
            <a:endParaRPr lang="en-GB" dirty="0" smtClean="0">
              <a:solidFill>
                <a:srgbClr val="FF0000"/>
              </a:solidFill>
            </a:endParaRPr>
          </a:p>
          <a:p>
            <a:r>
              <a:rPr lang="en-GB" dirty="0" smtClean="0"/>
              <a:t>Invest </a:t>
            </a:r>
            <a:r>
              <a:rPr lang="en-GB" dirty="0"/>
              <a:t>in the education strategy and evaluation skills of </a:t>
            </a:r>
            <a:r>
              <a:rPr lang="en-GB" dirty="0" smtClean="0"/>
              <a:t>staff. </a:t>
            </a:r>
          </a:p>
          <a:p>
            <a:r>
              <a:rPr lang="id-ID" dirty="0" smtClean="0">
                <a:solidFill>
                  <a:srgbClr val="FF0000"/>
                </a:solidFill>
              </a:rPr>
              <a:t>Investasi dalam strategi pendidikan dan evaluasi keterampilan staff</a:t>
            </a:r>
            <a:endParaRPr lang="en-GB" dirty="0" smtClean="0">
              <a:solidFill>
                <a:srgbClr val="FF0000"/>
              </a:solidFill>
            </a:endParaRPr>
          </a:p>
        </p:txBody>
      </p:sp>
    </p:spTree>
    <p:extLst>
      <p:ext uri="{BB962C8B-B14F-4D97-AF65-F5344CB8AC3E}">
        <p14:creationId xmlns:p14="http://schemas.microsoft.com/office/powerpoint/2010/main" val="368856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r>
              <a:rPr lang="id-ID" dirty="0" smtClean="0"/>
              <a:t> </a:t>
            </a:r>
            <a:r>
              <a:rPr lang="id-ID" sz="2800" dirty="0" smtClean="0">
                <a:solidFill>
                  <a:schemeClr val="tx1"/>
                </a:solidFill>
              </a:rPr>
              <a:t>Rekomendasi</a:t>
            </a:r>
            <a:endParaRPr lang="en-GB" dirty="0">
              <a:solidFill>
                <a:schemeClr val="tx1"/>
              </a:solidFill>
            </a:endParaRPr>
          </a:p>
        </p:txBody>
      </p:sp>
      <p:sp>
        <p:nvSpPr>
          <p:cNvPr id="3" name="Content Placeholder 2"/>
          <p:cNvSpPr>
            <a:spLocks noGrp="1"/>
          </p:cNvSpPr>
          <p:nvPr>
            <p:ph idx="1"/>
          </p:nvPr>
        </p:nvSpPr>
        <p:spPr>
          <a:xfrm>
            <a:off x="457200" y="1268760"/>
            <a:ext cx="8229600" cy="5184576"/>
          </a:xfrm>
        </p:spPr>
        <p:txBody>
          <a:bodyPr/>
          <a:lstStyle/>
          <a:p>
            <a:r>
              <a:rPr lang="en-GB" dirty="0" smtClean="0"/>
              <a:t>Define </a:t>
            </a:r>
            <a:r>
              <a:rPr lang="en-GB" dirty="0"/>
              <a:t>the targeted behaviours and how they will be communicated to the visiting public (e.g. young children, school groups, adults), and specify how impact will be </a:t>
            </a:r>
            <a:r>
              <a:rPr lang="en-GB" dirty="0" smtClean="0"/>
              <a:t>evaluated.</a:t>
            </a:r>
          </a:p>
          <a:p>
            <a:r>
              <a:rPr lang="id-ID" dirty="0" smtClean="0">
                <a:solidFill>
                  <a:srgbClr val="FF0000"/>
                </a:solidFill>
              </a:rPr>
              <a:t>Menentukan perilaku yang menjadi target dan bagaimana komunikasinya ke pengunjung umum (misalnya anak kecil, kelompok sekolah, orang dewasa), dan  khususnya bagaimana pengaruhnya akan dievaluasi.</a:t>
            </a:r>
            <a:endParaRPr lang="en-GB" dirty="0" smtClean="0">
              <a:solidFill>
                <a:srgbClr val="FF0000"/>
              </a:solidFill>
            </a:endParaRPr>
          </a:p>
          <a:p>
            <a:r>
              <a:rPr lang="en-GB" dirty="0" smtClean="0"/>
              <a:t>Seek </a:t>
            </a:r>
            <a:r>
              <a:rPr lang="en-GB" dirty="0"/>
              <a:t>collaborations with universities, museums, other zoos and aquariums, and conservation </a:t>
            </a:r>
            <a:r>
              <a:rPr lang="en-GB" dirty="0" smtClean="0"/>
              <a:t>organisations. </a:t>
            </a:r>
          </a:p>
          <a:p>
            <a:r>
              <a:rPr lang="id-ID" dirty="0" smtClean="0">
                <a:solidFill>
                  <a:srgbClr val="FF0000"/>
                </a:solidFill>
              </a:rPr>
              <a:t>Berkolaborasi dengan perguruan tinggi, museum, lembaga konservasi dan LSM konservasi yang lain.</a:t>
            </a:r>
            <a:endParaRPr lang="en-GB" dirty="0">
              <a:solidFill>
                <a:srgbClr val="FF0000"/>
              </a:solidFill>
            </a:endParaRPr>
          </a:p>
        </p:txBody>
      </p:sp>
    </p:spTree>
    <p:extLst>
      <p:ext uri="{BB962C8B-B14F-4D97-AF65-F5344CB8AC3E}">
        <p14:creationId xmlns:p14="http://schemas.microsoft.com/office/powerpoint/2010/main" val="369170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6" y="125760"/>
            <a:ext cx="8229600" cy="638944"/>
          </a:xfrm>
        </p:spPr>
        <p:txBody>
          <a:bodyPr/>
          <a:lstStyle/>
          <a:p>
            <a:r>
              <a:rPr lang="en-GB" dirty="0" smtClean="0"/>
              <a:t>Evidence for zoos</a:t>
            </a:r>
            <a:r>
              <a:rPr lang="id-ID" dirty="0"/>
              <a:t/>
            </a:r>
            <a:br>
              <a:rPr lang="id-ID" dirty="0"/>
            </a:br>
            <a:r>
              <a:rPr lang="id-ID" sz="2400" dirty="0" smtClean="0">
                <a:solidFill>
                  <a:schemeClr val="tx1"/>
                </a:solidFill>
              </a:rPr>
              <a:t>Fakta </a:t>
            </a:r>
            <a:r>
              <a:rPr lang="id-ID" sz="2400" dirty="0" smtClean="0">
                <a:solidFill>
                  <a:schemeClr val="tx1"/>
                </a:solidFill>
              </a:rPr>
              <a:t>bagi lembaga </a:t>
            </a:r>
            <a:r>
              <a:rPr lang="id-ID" sz="2400" dirty="0" smtClean="0">
                <a:solidFill>
                  <a:schemeClr val="tx1"/>
                </a:solidFill>
              </a:rPr>
              <a:t>konservasi</a:t>
            </a:r>
            <a:endParaRPr lang="en-GB" dirty="0">
              <a:solidFill>
                <a:schemeClr val="tx1"/>
              </a:solidFill>
            </a:endParaRPr>
          </a:p>
        </p:txBody>
      </p:sp>
      <p:sp>
        <p:nvSpPr>
          <p:cNvPr id="3" name="Content Placeholder 2"/>
          <p:cNvSpPr>
            <a:spLocks noGrp="1"/>
          </p:cNvSpPr>
          <p:nvPr>
            <p:ph sz="half" idx="1"/>
          </p:nvPr>
        </p:nvSpPr>
        <p:spPr>
          <a:xfrm>
            <a:off x="179512" y="908721"/>
            <a:ext cx="4536504" cy="3096344"/>
          </a:xfrm>
        </p:spPr>
        <p:txBody>
          <a:bodyPr/>
          <a:lstStyle/>
          <a:p>
            <a:pPr marL="0" indent="0">
              <a:buNone/>
            </a:pPr>
            <a:endParaRPr lang="id-ID" sz="2400" dirty="0" smtClean="0"/>
          </a:p>
          <a:p>
            <a:pPr marL="0" indent="0">
              <a:buNone/>
            </a:pPr>
            <a:r>
              <a:rPr lang="en-GB" sz="2400" dirty="0" smtClean="0"/>
              <a:t>In a study of 6,000 visitors to 30 zoos researchers found that after a zoo visit visitors showed:</a:t>
            </a:r>
          </a:p>
          <a:p>
            <a:pPr lvl="1">
              <a:buFont typeface="Arial" charset="0"/>
              <a:buChar char="•"/>
            </a:pPr>
            <a:r>
              <a:rPr lang="en-GB" sz="2000" dirty="0" smtClean="0"/>
              <a:t>increased understanding of biodiversity</a:t>
            </a:r>
          </a:p>
          <a:p>
            <a:pPr lvl="1">
              <a:buFont typeface="Arial" charset="0"/>
              <a:buChar char="•"/>
            </a:pPr>
            <a:r>
              <a:rPr lang="en-GB" sz="2000" dirty="0" smtClean="0"/>
              <a:t>increased knowledge of pro-biodiversity action</a:t>
            </a:r>
            <a:endParaRPr lang="en-GB" dirty="0" smtClean="0"/>
          </a:p>
          <a:p>
            <a:pPr marL="0" indent="0">
              <a:buNone/>
            </a:pPr>
            <a:endParaRPr lang="id-ID" sz="20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146070"/>
            <a:ext cx="3888432" cy="5545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16024" y="4365104"/>
            <a:ext cx="4572000" cy="2339102"/>
          </a:xfrm>
          <a:prstGeom prst="rect">
            <a:avLst/>
          </a:prstGeom>
          <a:solidFill>
            <a:schemeClr val="accent1">
              <a:lumMod val="40000"/>
              <a:lumOff val="60000"/>
            </a:schemeClr>
          </a:solidFill>
        </p:spPr>
        <p:txBody>
          <a:bodyPr>
            <a:spAutoFit/>
          </a:bodyPr>
          <a:lstStyle/>
          <a:p>
            <a:pPr marL="0" indent="0">
              <a:buNone/>
            </a:pPr>
            <a:r>
              <a:rPr lang="id-ID" dirty="0"/>
              <a:t>Sebuah studi dari 6.000 pengunjung pada 30 lembaga konservasi, menunjukkan bahwa setelah mengunjungi lembaga konservasi, para pengunjung menunjukkan:</a:t>
            </a:r>
          </a:p>
          <a:p>
            <a:pPr marL="0" indent="0">
              <a:buNone/>
            </a:pPr>
            <a:r>
              <a:rPr lang="id-ID" dirty="0"/>
              <a:t>-Pemahaman biodiversitas meningkat</a:t>
            </a:r>
          </a:p>
          <a:p>
            <a:pPr marL="0" indent="0">
              <a:buNone/>
            </a:pPr>
            <a:r>
              <a:rPr lang="id-ID" dirty="0"/>
              <a:t>-Pengetahuan yang mendukung aksi bagi biodiversitas meningkat pula</a:t>
            </a:r>
            <a:endParaRPr lang="en-GB" sz="2000" dirty="0">
              <a:solidFill>
                <a:srgbClr val="FF0000"/>
              </a:solidFill>
            </a:endParaRPr>
          </a:p>
        </p:txBody>
      </p:sp>
    </p:spTree>
    <p:extLst>
      <p:ext uri="{BB962C8B-B14F-4D97-AF65-F5344CB8AC3E}">
        <p14:creationId xmlns:p14="http://schemas.microsoft.com/office/powerpoint/2010/main" val="2920892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423515"/>
            <a:ext cx="7776864" cy="1815882"/>
          </a:xfrm>
          <a:prstGeom prst="rect">
            <a:avLst/>
          </a:prstGeom>
        </p:spPr>
        <p:txBody>
          <a:bodyPr wrap="square">
            <a:spAutoFit/>
          </a:bodyPr>
          <a:lstStyle/>
          <a:p>
            <a:r>
              <a:rPr lang="en-GB" sz="2800" dirty="0"/>
              <a:t>“Long-term conservation success will be linked to how zoos and aquariums engage with their visitors and change behaviour.” </a:t>
            </a:r>
            <a:endParaRPr lang="en-GB" sz="2800" dirty="0" smtClean="0"/>
          </a:p>
          <a:p>
            <a:endParaRPr lang="en-GB" sz="2800" dirty="0"/>
          </a:p>
        </p:txBody>
      </p:sp>
      <p:sp>
        <p:nvSpPr>
          <p:cNvPr id="5" name="Title 1"/>
          <p:cNvSpPr txBox="1">
            <a:spLocks/>
          </p:cNvSpPr>
          <p:nvPr/>
        </p:nvSpPr>
        <p:spPr>
          <a:xfrm>
            <a:off x="251520" y="188640"/>
            <a:ext cx="7056784" cy="648072"/>
          </a:xfrm>
          <a:prstGeom prst="rect">
            <a:avLst/>
          </a:prstGeom>
        </p:spPr>
        <p:txBody>
          <a:bodyPr/>
          <a:lstStyle>
            <a:lvl1pPr algn="l" rtl="0" eaLnBrk="0" fontAlgn="base" hangingPunct="0">
              <a:spcBef>
                <a:spcPct val="0"/>
              </a:spcBef>
              <a:spcAft>
                <a:spcPct val="0"/>
              </a:spcAft>
              <a:defRPr sz="4000" b="1">
                <a:solidFill>
                  <a:srgbClr val="00704A"/>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a:lstStyle>
          <a:p>
            <a:r>
              <a:rPr lang="en-GB" sz="3200" kern="0" dirty="0" smtClean="0">
                <a:solidFill>
                  <a:schemeClr val="bg1"/>
                </a:solidFill>
              </a:rPr>
              <a:t>Why zoo education is important</a:t>
            </a:r>
            <a:endParaRPr lang="id-ID" sz="3200" kern="0" dirty="0" smtClean="0">
              <a:solidFill>
                <a:schemeClr val="bg1"/>
              </a:solidFill>
            </a:endParaRPr>
          </a:p>
          <a:p>
            <a:r>
              <a:rPr lang="en-US" sz="2000" kern="0" dirty="0" smtClean="0">
                <a:solidFill>
                  <a:schemeClr val="tx1"/>
                </a:solidFill>
              </a:rPr>
              <a:t>M</a:t>
            </a:r>
            <a:r>
              <a:rPr lang="id-ID" sz="2000" kern="0" dirty="0" smtClean="0">
                <a:solidFill>
                  <a:schemeClr val="tx1"/>
                </a:solidFill>
              </a:rPr>
              <a:t>engapa pendidikan di lembaga konservasi itu penting</a:t>
            </a:r>
            <a:endParaRPr lang="en-GB" sz="3200" kern="0" dirty="0">
              <a:solidFill>
                <a:schemeClr val="tx1"/>
              </a:solidFill>
            </a:endParaRPr>
          </a:p>
        </p:txBody>
      </p:sp>
      <p:sp>
        <p:nvSpPr>
          <p:cNvPr id="6" name="Rectangle 5"/>
          <p:cNvSpPr/>
          <p:nvPr/>
        </p:nvSpPr>
        <p:spPr>
          <a:xfrm>
            <a:off x="106805" y="6309320"/>
            <a:ext cx="8786374" cy="369332"/>
          </a:xfrm>
          <a:prstGeom prst="rect">
            <a:avLst/>
          </a:prstGeom>
        </p:spPr>
        <p:txBody>
          <a:bodyPr wrap="square">
            <a:spAutoFit/>
          </a:bodyPr>
          <a:lstStyle/>
          <a:p>
            <a:pPr algn="ctr"/>
            <a:r>
              <a:rPr lang="en-GB" dirty="0"/>
              <a:t>http://www.waza.org/en/site/conservation/conservation-strategies</a:t>
            </a:r>
          </a:p>
        </p:txBody>
      </p:sp>
      <p:sp>
        <p:nvSpPr>
          <p:cNvPr id="2" name="Rectangle 1"/>
          <p:cNvSpPr/>
          <p:nvPr/>
        </p:nvSpPr>
        <p:spPr>
          <a:xfrm>
            <a:off x="827584" y="3574029"/>
            <a:ext cx="7344816" cy="1569660"/>
          </a:xfrm>
          <a:prstGeom prst="rect">
            <a:avLst/>
          </a:prstGeom>
          <a:solidFill>
            <a:schemeClr val="accent1">
              <a:lumMod val="40000"/>
              <a:lumOff val="60000"/>
            </a:schemeClr>
          </a:solidFill>
        </p:spPr>
        <p:txBody>
          <a:bodyPr wrap="square">
            <a:spAutoFit/>
          </a:bodyPr>
          <a:lstStyle/>
          <a:p>
            <a:pPr algn="r"/>
            <a:r>
              <a:rPr lang="id-ID" sz="2400"/>
              <a:t>“Kesuksesan konservasi jangka panjang akan terkait dengan bagaimana lembaga konservasi melibatkan pengunjungnya dalam perubahan perilaku konservasi.”</a:t>
            </a:r>
            <a:endParaRPr lang="en-GB" sz="2400" dirty="0"/>
          </a:p>
        </p:txBody>
      </p:sp>
    </p:spTree>
    <p:extLst>
      <p:ext uri="{BB962C8B-B14F-4D97-AF65-F5344CB8AC3E}">
        <p14:creationId xmlns:p14="http://schemas.microsoft.com/office/powerpoint/2010/main" val="1370268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idx="1"/>
          </p:nvPr>
        </p:nvSpPr>
        <p:spPr>
          <a:xfrm>
            <a:off x="1152128" y="2132856"/>
            <a:ext cx="6948264" cy="1800200"/>
          </a:xfrm>
        </p:spPr>
        <p:txBody>
          <a:bodyPr/>
          <a:lstStyle/>
          <a:p>
            <a:pPr marL="0" indent="0">
              <a:buNone/>
            </a:pPr>
            <a:r>
              <a:rPr lang="en-GB" sz="9600" b="1" dirty="0" smtClean="0">
                <a:latin typeface="+mj-lt"/>
              </a:rPr>
              <a:t>Thank you</a:t>
            </a:r>
          </a:p>
          <a:p>
            <a:pPr marL="0" indent="0">
              <a:buNone/>
            </a:pPr>
            <a:r>
              <a:rPr lang="en-GB" sz="8000" b="1" dirty="0" err="1" smtClean="0">
                <a:latin typeface="+mj-lt"/>
              </a:rPr>
              <a:t>Terima</a:t>
            </a:r>
            <a:r>
              <a:rPr lang="en-GB" sz="8000" b="1" dirty="0" smtClean="0">
                <a:latin typeface="+mj-lt"/>
              </a:rPr>
              <a:t> </a:t>
            </a:r>
            <a:r>
              <a:rPr lang="en-GB" sz="8000" b="1" dirty="0" err="1" smtClean="0">
                <a:latin typeface="+mj-lt"/>
              </a:rPr>
              <a:t>kasih</a:t>
            </a:r>
            <a:endParaRPr lang="en-GB" sz="8000" b="1" dirty="0">
              <a:latin typeface="+mj-lt"/>
            </a:endParaRPr>
          </a:p>
        </p:txBody>
      </p:sp>
    </p:spTree>
    <p:extLst>
      <p:ext uri="{BB962C8B-B14F-4D97-AF65-F5344CB8AC3E}">
        <p14:creationId xmlns:p14="http://schemas.microsoft.com/office/powerpoint/2010/main" val="2795331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7056784" cy="648072"/>
          </a:xfrm>
        </p:spPr>
        <p:txBody>
          <a:bodyPr/>
          <a:lstStyle/>
          <a:p>
            <a:r>
              <a:rPr lang="en-GB" dirty="0" smtClean="0"/>
              <a:t>Biodiversity decline</a:t>
            </a:r>
            <a:r>
              <a:rPr lang="id-ID" dirty="0" smtClean="0"/>
              <a:t/>
            </a:r>
            <a:br>
              <a:rPr lang="id-ID" dirty="0" smtClean="0"/>
            </a:br>
            <a:r>
              <a:rPr lang="id-ID" sz="3200" dirty="0" smtClean="0">
                <a:solidFill>
                  <a:schemeClr val="tx1"/>
                </a:solidFill>
              </a:rPr>
              <a:t>Penurunan biodiversitas</a:t>
            </a:r>
            <a:endParaRPr lang="en-GB" dirty="0">
              <a:solidFill>
                <a:schemeClr val="tx1"/>
              </a:solidFill>
            </a:endParaRPr>
          </a:p>
        </p:txBody>
      </p:sp>
      <p:sp>
        <p:nvSpPr>
          <p:cNvPr id="3" name="Content Placeholder 2"/>
          <p:cNvSpPr>
            <a:spLocks noGrp="1"/>
          </p:cNvSpPr>
          <p:nvPr>
            <p:ph idx="1"/>
          </p:nvPr>
        </p:nvSpPr>
        <p:spPr>
          <a:xfrm>
            <a:off x="457200" y="1484784"/>
            <a:ext cx="8229600" cy="4824536"/>
          </a:xfrm>
        </p:spPr>
        <p:txBody>
          <a:bodyPr/>
          <a:lstStyle/>
          <a:p>
            <a:pPr marL="0" indent="0">
              <a:buNone/>
            </a:pPr>
            <a:r>
              <a:rPr lang="en-GB" dirty="0" smtClean="0"/>
              <a:t>“On </a:t>
            </a:r>
            <a:r>
              <a:rPr lang="en-GB" dirty="0"/>
              <a:t>average, monitored species population abundance declined by 58 per cent between 1970 and </a:t>
            </a:r>
            <a:r>
              <a:rPr lang="en-GB" dirty="0" smtClean="0"/>
              <a:t>2012”. </a:t>
            </a:r>
          </a:p>
          <a:p>
            <a:pPr marL="0" indent="0">
              <a:buNone/>
            </a:pPr>
            <a:endParaRPr lang="en-GB" dirty="0" smtClean="0"/>
          </a:p>
          <a:p>
            <a:pPr marL="0" indent="0">
              <a:buNone/>
            </a:pPr>
            <a:r>
              <a:rPr lang="en-GB" sz="2000" i="1" dirty="0"/>
              <a:t>Living Planet Index 2016, World Wildlife Fund for Nature</a:t>
            </a:r>
          </a:p>
          <a:p>
            <a:pPr marL="0" indent="0">
              <a:buNone/>
            </a:pPr>
            <a:endParaRPr lang="en-GB" dirty="0" smtClean="0"/>
          </a:p>
          <a:p>
            <a:pPr marL="0" indent="0" algn="r">
              <a:buNone/>
            </a:pPr>
            <a:r>
              <a:rPr lang="id-ID" b="1" dirty="0"/>
              <a:t>“Rata-rata, kemelimpahan populasi suatu spesies menurun 58% antara 1970 dan 2012”</a:t>
            </a:r>
            <a:endParaRPr lang="en-GB" b="1" dirty="0"/>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582271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Threats to biodiversity</a:t>
            </a:r>
            <a:r>
              <a:rPr lang="id-ID" dirty="0" smtClean="0"/>
              <a:t/>
            </a:r>
            <a:br>
              <a:rPr lang="id-ID" dirty="0" smtClean="0"/>
            </a:br>
            <a:r>
              <a:rPr lang="id-ID" sz="2800" dirty="0" smtClean="0">
                <a:solidFill>
                  <a:schemeClr val="tx1"/>
                </a:solidFill>
              </a:rPr>
              <a:t>Ancaman </a:t>
            </a:r>
            <a:r>
              <a:rPr lang="id-ID" sz="2800" dirty="0" smtClean="0">
                <a:solidFill>
                  <a:schemeClr val="tx1"/>
                </a:solidFill>
              </a:rPr>
              <a:t>bagi </a:t>
            </a:r>
            <a:r>
              <a:rPr lang="id-ID" sz="2800" dirty="0" smtClean="0">
                <a:solidFill>
                  <a:schemeClr val="tx1"/>
                </a:solidFill>
              </a:rPr>
              <a:t>biodiversitas</a:t>
            </a:r>
            <a:endParaRPr lang="en-GB" dirty="0">
              <a:solidFill>
                <a:schemeClr val="tx1"/>
              </a:solidFill>
            </a:endParaRPr>
          </a:p>
        </p:txBody>
      </p:sp>
      <p:sp>
        <p:nvSpPr>
          <p:cNvPr id="3" name="Content Placeholder 2"/>
          <p:cNvSpPr>
            <a:spLocks noGrp="1"/>
          </p:cNvSpPr>
          <p:nvPr>
            <p:ph idx="1"/>
          </p:nvPr>
        </p:nvSpPr>
        <p:spPr>
          <a:xfrm>
            <a:off x="251520" y="1340768"/>
            <a:ext cx="4536504" cy="2880320"/>
          </a:xfrm>
          <a:solidFill>
            <a:schemeClr val="accent1">
              <a:lumMod val="40000"/>
              <a:lumOff val="60000"/>
            </a:schemeClr>
          </a:solidFill>
        </p:spPr>
        <p:txBody>
          <a:bodyPr/>
          <a:lstStyle/>
          <a:p>
            <a:r>
              <a:rPr lang="id-ID" sz="2200" dirty="0"/>
              <a:t>Hilangnya habitat dan</a:t>
            </a:r>
          </a:p>
          <a:p>
            <a:pPr marL="0" indent="0">
              <a:buNone/>
            </a:pPr>
            <a:r>
              <a:rPr lang="id-ID" sz="2200" dirty="0"/>
              <a:t>    penurunan kualitas habitat</a:t>
            </a:r>
          </a:p>
          <a:p>
            <a:r>
              <a:rPr lang="id-ID" sz="2200" dirty="0"/>
              <a:t>Eksploitasi jenis secara</a:t>
            </a:r>
          </a:p>
          <a:p>
            <a:pPr marL="0" indent="0">
              <a:buNone/>
            </a:pPr>
            <a:r>
              <a:rPr lang="id-ID" sz="2200" dirty="0"/>
              <a:t>    berlebihan</a:t>
            </a:r>
          </a:p>
          <a:p>
            <a:r>
              <a:rPr lang="id-ID" sz="2200" dirty="0"/>
              <a:t>Polusi</a:t>
            </a:r>
          </a:p>
          <a:p>
            <a:r>
              <a:rPr lang="id-ID" sz="2200" dirty="0"/>
              <a:t>Jenis invasif dan penyakit</a:t>
            </a:r>
          </a:p>
          <a:p>
            <a:r>
              <a:rPr lang="id-ID" sz="2200" dirty="0"/>
              <a:t>Perubahan iklim</a:t>
            </a:r>
            <a:endParaRPr lang="en-GB" sz="2200" dirty="0"/>
          </a:p>
          <a:p>
            <a:endParaRPr lang="en-GB" sz="2200" dirty="0" smtClean="0"/>
          </a:p>
          <a:p>
            <a:r>
              <a:rPr lang="en-GB" sz="2200" dirty="0" smtClean="0"/>
              <a:t>Habitat </a:t>
            </a:r>
            <a:r>
              <a:rPr lang="en-GB" sz="2200" dirty="0" smtClean="0"/>
              <a:t>loss and degradation</a:t>
            </a:r>
          </a:p>
          <a:p>
            <a:r>
              <a:rPr lang="en-GB" sz="2200" dirty="0" smtClean="0"/>
              <a:t>Species over exploitation</a:t>
            </a:r>
          </a:p>
          <a:p>
            <a:r>
              <a:rPr lang="en-GB" sz="2200" dirty="0" smtClean="0"/>
              <a:t>Pollution</a:t>
            </a:r>
          </a:p>
          <a:p>
            <a:r>
              <a:rPr lang="en-GB" sz="2200" dirty="0" smtClean="0"/>
              <a:t>Invasive species and disease</a:t>
            </a:r>
          </a:p>
          <a:p>
            <a:r>
              <a:rPr lang="en-GB" sz="2200" dirty="0" smtClean="0"/>
              <a:t>Climate change</a:t>
            </a:r>
            <a:endParaRPr lang="id-ID" sz="2200" dirty="0" smtClean="0"/>
          </a:p>
          <a:p>
            <a:endParaRPr lang="en-US" dirty="0" smtClean="0"/>
          </a:p>
          <a:p>
            <a:pPr marL="0" indent="0">
              <a:buNone/>
            </a:pPr>
            <a:endParaRPr lang="en-GB" dirty="0" smtClean="0"/>
          </a:p>
          <a:p>
            <a:pPr marL="0" indent="0">
              <a:buNone/>
            </a:pPr>
            <a:endParaRPr lang="en-GB" dirty="0"/>
          </a:p>
        </p:txBody>
      </p:sp>
      <p:pic>
        <p:nvPicPr>
          <p:cNvPr id="4" name="Picture 6" descr="6289"/>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076056" y="1474714"/>
            <a:ext cx="3744416" cy="4762598"/>
          </a:xfrm>
          <a:prstGeom prst="rect">
            <a:avLst/>
          </a:prstGeom>
          <a:noFill/>
          <a:ln w="190500" cap="sq">
            <a:noFill/>
            <a:miter lim="800000"/>
          </a:ln>
          <a:effectLst/>
          <a:scene3d>
            <a:camera prst="orthographicFront"/>
            <a:lightRig rig="twoPt" dir="t">
              <a:rot lat="0" lon="0" rev="7200000"/>
            </a:lightRig>
          </a:scene3d>
          <a:sp3d contourW="12700">
            <a:contourClr>
              <a:srgbClr val="969696"/>
            </a:contourClr>
          </a:sp3d>
          <a:extLst/>
        </p:spPr>
      </p:pic>
    </p:spTree>
    <p:extLst>
      <p:ext uri="{BB962C8B-B14F-4D97-AF65-F5344CB8AC3E}">
        <p14:creationId xmlns:p14="http://schemas.microsoft.com/office/powerpoint/2010/main" val="23048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7056784" cy="648072"/>
          </a:xfrm>
        </p:spPr>
        <p:txBody>
          <a:bodyPr/>
          <a:lstStyle/>
          <a:p>
            <a:r>
              <a:rPr lang="en-GB" dirty="0" smtClean="0"/>
              <a:t>The solution is people</a:t>
            </a:r>
            <a:r>
              <a:rPr lang="id-ID" dirty="0" smtClean="0"/>
              <a:t/>
            </a:r>
            <a:br>
              <a:rPr lang="id-ID" dirty="0" smtClean="0"/>
            </a:br>
            <a:r>
              <a:rPr lang="id-ID" sz="2800" dirty="0" smtClean="0">
                <a:solidFill>
                  <a:schemeClr val="tx1"/>
                </a:solidFill>
              </a:rPr>
              <a:t>Masyarakat </a:t>
            </a:r>
            <a:r>
              <a:rPr lang="id-ID" sz="2800" dirty="0" smtClean="0">
                <a:solidFill>
                  <a:schemeClr val="tx1"/>
                </a:solidFill>
              </a:rPr>
              <a:t>dapat menjadi </a:t>
            </a:r>
            <a:r>
              <a:rPr lang="id-ID" sz="2800" dirty="0" smtClean="0">
                <a:solidFill>
                  <a:schemeClr val="tx1"/>
                </a:solidFill>
              </a:rPr>
              <a:t>solusinya</a:t>
            </a:r>
            <a:endParaRPr lang="en-GB" dirty="0">
              <a:solidFill>
                <a:schemeClr val="tx1"/>
              </a:solidFill>
            </a:endParaRPr>
          </a:p>
        </p:txBody>
      </p:sp>
      <p:sp>
        <p:nvSpPr>
          <p:cNvPr id="3" name="Content Placeholder 2"/>
          <p:cNvSpPr>
            <a:spLocks noGrp="1"/>
          </p:cNvSpPr>
          <p:nvPr>
            <p:ph idx="1"/>
          </p:nvPr>
        </p:nvSpPr>
        <p:spPr>
          <a:xfrm>
            <a:off x="179512" y="1412776"/>
            <a:ext cx="4464496" cy="5184576"/>
          </a:xfrm>
        </p:spPr>
        <p:txBody>
          <a:bodyPr/>
          <a:lstStyle/>
          <a:p>
            <a:pPr marL="0" indent="0">
              <a:buNone/>
            </a:pPr>
            <a:r>
              <a:rPr lang="en-GB" dirty="0" smtClean="0"/>
              <a:t>With the right skills, knowledge and motivation people can:</a:t>
            </a:r>
          </a:p>
          <a:p>
            <a:pPr marL="0" indent="0">
              <a:buNone/>
            </a:pPr>
            <a:endParaRPr lang="en-GB" sz="2000" dirty="0" smtClean="0"/>
          </a:p>
          <a:p>
            <a:r>
              <a:rPr lang="en-GB" sz="2000" dirty="0" smtClean="0"/>
              <a:t>Protect and restore habitat and species</a:t>
            </a:r>
          </a:p>
          <a:p>
            <a:r>
              <a:rPr lang="en-GB" sz="2000" dirty="0"/>
              <a:t>Consume </a:t>
            </a:r>
            <a:r>
              <a:rPr lang="en-GB" sz="2000" dirty="0" smtClean="0"/>
              <a:t>less</a:t>
            </a:r>
          </a:p>
          <a:p>
            <a:r>
              <a:rPr lang="en-GB" sz="2000" dirty="0" smtClean="0"/>
              <a:t>Use resources more sustainably</a:t>
            </a:r>
            <a:endParaRPr lang="en-GB" sz="2000" dirty="0"/>
          </a:p>
          <a:p>
            <a:r>
              <a:rPr lang="en-GB" sz="2000" dirty="0" smtClean="0"/>
              <a:t>Reduce </a:t>
            </a:r>
            <a:r>
              <a:rPr lang="en-GB" sz="2000" dirty="0"/>
              <a:t>pollution</a:t>
            </a:r>
          </a:p>
          <a:p>
            <a:r>
              <a:rPr lang="en-GB" sz="2000" dirty="0" smtClean="0"/>
              <a:t>Get involved in conservation efforts</a:t>
            </a:r>
          </a:p>
          <a:p>
            <a:r>
              <a:rPr lang="en-GB" sz="2000" dirty="0" smtClean="0"/>
              <a:t>Prevent extinctions</a:t>
            </a:r>
          </a:p>
          <a:p>
            <a:endParaRPr lang="en-GB" sz="2000" dirty="0"/>
          </a:p>
          <a:p>
            <a:pPr marL="0" indent="0">
              <a:buNone/>
            </a:pPr>
            <a:r>
              <a:rPr lang="en-GB" dirty="0" smtClean="0"/>
              <a:t>This is the overarching goal of conservation education.</a:t>
            </a:r>
          </a:p>
          <a:p>
            <a:endParaRPr lang="en-GB" sz="2000" dirty="0"/>
          </a:p>
        </p:txBody>
      </p:sp>
      <p:sp>
        <p:nvSpPr>
          <p:cNvPr id="4" name="Content Placeholder 2"/>
          <p:cNvSpPr txBox="1">
            <a:spLocks/>
          </p:cNvSpPr>
          <p:nvPr/>
        </p:nvSpPr>
        <p:spPr>
          <a:xfrm>
            <a:off x="4644008" y="1412776"/>
            <a:ext cx="4464496" cy="5184576"/>
          </a:xfrm>
          <a:prstGeom prst="rect">
            <a:avLst/>
          </a:prstGeom>
          <a:solidFill>
            <a:schemeClr val="accent1">
              <a:lumMod val="40000"/>
              <a:lumOff val="60000"/>
            </a:schemeClr>
          </a:solidFill>
        </p:spPr>
        <p:txBody>
          <a:bodyPr/>
          <a:lstStyle>
            <a:lvl1pPr marL="342900" indent="-342900" algn="l" rtl="0" eaLnBrk="0" fontAlgn="base" hangingPunct="0">
              <a:spcBef>
                <a:spcPct val="20000"/>
              </a:spcBef>
              <a:spcAft>
                <a:spcPct val="0"/>
              </a:spcAft>
              <a:buClr>
                <a:srgbClr val="7D5179"/>
              </a:buClr>
              <a:buFont typeface="Arial" pitchFamily="34" charset="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7D5179"/>
              </a:buClr>
              <a:buChar char="–"/>
              <a:defRPr sz="2400">
                <a:solidFill>
                  <a:schemeClr val="tx1"/>
                </a:solidFill>
                <a:latin typeface="+mn-lt"/>
              </a:defRPr>
            </a:lvl2pPr>
            <a:lvl3pPr marL="1143000" indent="-228600" algn="l" rtl="0" eaLnBrk="0" fontAlgn="base" hangingPunct="0">
              <a:spcBef>
                <a:spcPct val="20000"/>
              </a:spcBef>
              <a:spcAft>
                <a:spcPct val="0"/>
              </a:spcAft>
              <a:buClr>
                <a:srgbClr val="7D5179"/>
              </a:buClr>
              <a:buChar char="•"/>
              <a:defRPr sz="2400">
                <a:solidFill>
                  <a:schemeClr val="tx1"/>
                </a:solidFill>
                <a:latin typeface="+mn-lt"/>
              </a:defRPr>
            </a:lvl3pPr>
            <a:lvl4pPr marL="1600200" indent="-228600" algn="l" rtl="0" eaLnBrk="0" fontAlgn="base" hangingPunct="0">
              <a:spcBef>
                <a:spcPct val="20000"/>
              </a:spcBef>
              <a:spcAft>
                <a:spcPct val="0"/>
              </a:spcAft>
              <a:buClr>
                <a:srgbClr val="7D5179"/>
              </a:buClr>
              <a:buChar char="–"/>
              <a:defRPr sz="2400">
                <a:solidFill>
                  <a:schemeClr val="tx1"/>
                </a:solidFill>
                <a:latin typeface="+mn-lt"/>
              </a:defRPr>
            </a:lvl4pPr>
            <a:lvl5pPr marL="2057400" indent="-228600" algn="l" rtl="0" eaLnBrk="0" fontAlgn="base" hangingPunct="0">
              <a:spcBef>
                <a:spcPct val="20000"/>
              </a:spcBef>
              <a:spcAft>
                <a:spcPct val="0"/>
              </a:spcAft>
              <a:buClr>
                <a:srgbClr val="7D5179"/>
              </a:buClr>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 typeface="Arial" pitchFamily="34" charset="0"/>
              <a:buNone/>
            </a:pPr>
            <a:r>
              <a:rPr lang="id-ID" kern="0" dirty="0" smtClean="0"/>
              <a:t>Dengan keterampilan, pengetahuan, dan motivasi yang tepat, setiap orang dapat:</a:t>
            </a:r>
          </a:p>
          <a:p>
            <a:pPr marL="115888" indent="-115888">
              <a:buFont typeface="Arial" pitchFamily="34" charset="0"/>
              <a:buNone/>
            </a:pPr>
            <a:r>
              <a:rPr lang="id-ID" sz="2000" kern="0" dirty="0" smtClean="0"/>
              <a:t>-Melindungi dan me</a:t>
            </a:r>
            <a:r>
              <a:rPr lang="en-US" sz="2000" kern="0" dirty="0" smtClean="0"/>
              <a:t>m</a:t>
            </a:r>
            <a:r>
              <a:rPr lang="id-ID" sz="2000" kern="0" dirty="0" smtClean="0"/>
              <a:t>perbaiki habitat dan jenis satwanya</a:t>
            </a:r>
          </a:p>
          <a:p>
            <a:pPr marL="0" indent="0">
              <a:buFont typeface="Arial" pitchFamily="34" charset="0"/>
              <a:buNone/>
            </a:pPr>
            <a:r>
              <a:rPr lang="id-ID" sz="2000" kern="0" dirty="0" smtClean="0"/>
              <a:t>-Mengurangi konsumsi satwa</a:t>
            </a:r>
          </a:p>
          <a:p>
            <a:pPr marL="115888" indent="-115888">
              <a:buFont typeface="Arial" pitchFamily="34" charset="0"/>
              <a:buNone/>
            </a:pPr>
            <a:r>
              <a:rPr lang="id-ID" sz="2000" kern="0" dirty="0" smtClean="0"/>
              <a:t>-Menggunakan sumberdaya yang berkelanjutan</a:t>
            </a:r>
          </a:p>
          <a:p>
            <a:pPr marL="0" indent="0">
              <a:buFont typeface="Arial" pitchFamily="34" charset="0"/>
              <a:buNone/>
            </a:pPr>
            <a:r>
              <a:rPr lang="id-ID" sz="2000" kern="0" dirty="0" smtClean="0"/>
              <a:t>-Mengurangi polusi</a:t>
            </a:r>
          </a:p>
          <a:p>
            <a:pPr marL="0" indent="0">
              <a:buFont typeface="Arial" pitchFamily="34" charset="0"/>
              <a:buNone/>
            </a:pPr>
            <a:r>
              <a:rPr lang="id-ID" sz="2000" kern="0" dirty="0" smtClean="0"/>
              <a:t>-Terlibat dalam usaha konservasi</a:t>
            </a:r>
          </a:p>
          <a:p>
            <a:pPr marL="0" indent="0">
              <a:buFont typeface="Arial" pitchFamily="34" charset="0"/>
              <a:buNone/>
            </a:pPr>
            <a:r>
              <a:rPr lang="id-ID" sz="2000" kern="0" dirty="0" smtClean="0"/>
              <a:t>-Mencegah kepunahan</a:t>
            </a:r>
            <a:endParaRPr lang="id-ID" kern="0" dirty="0" smtClean="0"/>
          </a:p>
          <a:p>
            <a:pPr marL="0" indent="0">
              <a:buFont typeface="Arial" pitchFamily="34" charset="0"/>
              <a:buNone/>
            </a:pPr>
            <a:endParaRPr lang="id-ID" kern="0" dirty="0"/>
          </a:p>
          <a:p>
            <a:pPr marL="0" indent="0">
              <a:buFont typeface="Arial" pitchFamily="34" charset="0"/>
              <a:buNone/>
            </a:pPr>
            <a:r>
              <a:rPr lang="id-ID" kern="0" dirty="0" smtClean="0"/>
              <a:t>Ini adalah tujuan pendidikan konservasi</a:t>
            </a:r>
            <a:endParaRPr lang="en-GB" kern="0" dirty="0" smtClean="0"/>
          </a:p>
          <a:p>
            <a:endParaRPr lang="en-GB" sz="2000" kern="0" dirty="0"/>
          </a:p>
        </p:txBody>
      </p:sp>
    </p:spTree>
    <p:extLst>
      <p:ext uri="{BB962C8B-B14F-4D97-AF65-F5344CB8AC3E}">
        <p14:creationId xmlns:p14="http://schemas.microsoft.com/office/powerpoint/2010/main" val="2361176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Aichi Biodiversity Targets</a:t>
            </a:r>
            <a:r>
              <a:rPr lang="id-ID" dirty="0" smtClean="0"/>
              <a:t/>
            </a:r>
            <a:br>
              <a:rPr lang="id-ID" dirty="0" smtClean="0"/>
            </a:br>
            <a:r>
              <a:rPr lang="id-ID" sz="2800" dirty="0" smtClean="0">
                <a:solidFill>
                  <a:schemeClr val="tx1"/>
                </a:solidFill>
              </a:rPr>
              <a:t>Target </a:t>
            </a:r>
            <a:r>
              <a:rPr lang="id-ID" sz="2800" dirty="0" smtClean="0">
                <a:solidFill>
                  <a:schemeClr val="tx1"/>
                </a:solidFill>
              </a:rPr>
              <a:t>Biodiversitas </a:t>
            </a:r>
            <a:r>
              <a:rPr lang="id-ID" sz="2800" dirty="0" smtClean="0">
                <a:solidFill>
                  <a:schemeClr val="tx1"/>
                </a:solidFill>
              </a:rPr>
              <a:t>Aichi</a:t>
            </a: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endParaRPr lang="en-GB" dirty="0">
              <a:solidFill>
                <a:schemeClr val="tx1"/>
              </a:solidFill>
            </a:endParaRPr>
          </a:p>
        </p:txBody>
      </p:sp>
      <p:sp>
        <p:nvSpPr>
          <p:cNvPr id="4" name="Content Placeholder 3"/>
          <p:cNvSpPr>
            <a:spLocks noGrp="1"/>
          </p:cNvSpPr>
          <p:nvPr>
            <p:ph idx="1"/>
          </p:nvPr>
        </p:nvSpPr>
        <p:spPr>
          <a:xfrm>
            <a:off x="457200" y="1484784"/>
            <a:ext cx="8229600" cy="1872208"/>
          </a:xfrm>
        </p:spPr>
        <p:txBody>
          <a:bodyPr/>
          <a:lstStyle/>
          <a:p>
            <a:pPr marL="0" indent="0">
              <a:buNone/>
            </a:pPr>
            <a:r>
              <a:rPr lang="en-GB" b="1" dirty="0" smtClean="0"/>
              <a:t>Target 1: </a:t>
            </a:r>
            <a:r>
              <a:rPr lang="en-GB" dirty="0" smtClean="0"/>
              <a:t>Awareness increased</a:t>
            </a:r>
          </a:p>
          <a:p>
            <a:pPr marL="0" indent="0">
              <a:buNone/>
            </a:pPr>
            <a:r>
              <a:rPr lang="en-GB" dirty="0" smtClean="0"/>
              <a:t>By 2020, at the latest, people are aware of the values of biodiversity and the steps they can take to conserve and use it sustainably.</a:t>
            </a:r>
          </a:p>
          <a:p>
            <a:pPr marL="0" indent="0">
              <a:buNone/>
            </a:pPr>
            <a:endParaRPr lang="id-ID" dirty="0" smtClean="0"/>
          </a:p>
          <a:p>
            <a:pPr marL="0" indent="0">
              <a:buNone/>
            </a:pPr>
            <a:endParaRPr lang="en-GB" sz="2000" dirty="0"/>
          </a:p>
          <a:p>
            <a:pPr marL="0" indent="0">
              <a:buNone/>
            </a:pPr>
            <a:r>
              <a:rPr lang="en-GB" sz="2000" dirty="0" smtClean="0"/>
              <a:t> </a:t>
            </a:r>
            <a:endParaRPr lang="en-GB" sz="2000" dirty="0"/>
          </a:p>
        </p:txBody>
      </p:sp>
      <p:sp>
        <p:nvSpPr>
          <p:cNvPr id="3" name="Rectangle 2"/>
          <p:cNvSpPr/>
          <p:nvPr/>
        </p:nvSpPr>
        <p:spPr>
          <a:xfrm>
            <a:off x="468640" y="3501008"/>
            <a:ext cx="7703760" cy="1938992"/>
          </a:xfrm>
          <a:prstGeom prst="rect">
            <a:avLst/>
          </a:prstGeom>
          <a:solidFill>
            <a:schemeClr val="accent1">
              <a:lumMod val="40000"/>
              <a:lumOff val="60000"/>
            </a:schemeClr>
          </a:solidFill>
        </p:spPr>
        <p:txBody>
          <a:bodyPr wrap="square">
            <a:spAutoFit/>
          </a:bodyPr>
          <a:lstStyle/>
          <a:p>
            <a:pPr marL="0" indent="0">
              <a:buNone/>
            </a:pPr>
            <a:r>
              <a:rPr lang="id-ID" sz="2400" b="1" dirty="0"/>
              <a:t>Target 1: </a:t>
            </a:r>
            <a:r>
              <a:rPr lang="id-ID" sz="2400" dirty="0"/>
              <a:t>Kepedulian meningkat</a:t>
            </a:r>
          </a:p>
          <a:p>
            <a:pPr marL="0" indent="0">
              <a:buNone/>
            </a:pPr>
            <a:r>
              <a:rPr lang="id-ID" sz="2400" dirty="0"/>
              <a:t>Tahun 2020 akhir, masyarakat peduli akan nilai biodiversitas dan langkah yang mereka dapat lakukan untuk konservasi dan penggunaan secara berkelanjutan.</a:t>
            </a:r>
            <a:endParaRPr lang="en-GB" sz="2400" dirty="0"/>
          </a:p>
        </p:txBody>
      </p:sp>
    </p:spTree>
    <p:extLst>
      <p:ext uri="{BB962C8B-B14F-4D97-AF65-F5344CB8AC3E}">
        <p14:creationId xmlns:p14="http://schemas.microsoft.com/office/powerpoint/2010/main" val="891560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Meeting the target</a:t>
            </a:r>
            <a:r>
              <a:rPr lang="id-ID" dirty="0" smtClean="0"/>
              <a:t/>
            </a:r>
            <a:br>
              <a:rPr lang="id-ID" dirty="0" smtClean="0"/>
            </a:br>
            <a:r>
              <a:rPr lang="id-ID" sz="2800" dirty="0" smtClean="0">
                <a:solidFill>
                  <a:schemeClr val="tx1"/>
                </a:solidFill>
              </a:rPr>
              <a:t>Mencapai target</a:t>
            </a:r>
            <a:endParaRPr lang="en-GB" dirty="0">
              <a:solidFill>
                <a:schemeClr val="tx1"/>
              </a:solidFill>
            </a:endParaRPr>
          </a:p>
        </p:txBody>
      </p:sp>
      <p:sp>
        <p:nvSpPr>
          <p:cNvPr id="3" name="Content Placeholder 2"/>
          <p:cNvSpPr>
            <a:spLocks noGrp="1"/>
          </p:cNvSpPr>
          <p:nvPr>
            <p:ph idx="1"/>
          </p:nvPr>
        </p:nvSpPr>
        <p:spPr>
          <a:xfrm>
            <a:off x="457200" y="1628800"/>
            <a:ext cx="8229600" cy="1944216"/>
          </a:xfrm>
        </p:spPr>
        <p:txBody>
          <a:bodyPr/>
          <a:lstStyle/>
          <a:p>
            <a:pPr marL="0" indent="0">
              <a:buNone/>
            </a:pPr>
            <a:r>
              <a:rPr lang="en-GB" b="1" kern="1200" dirty="0" smtClean="0"/>
              <a:t>People </a:t>
            </a:r>
            <a:r>
              <a:rPr lang="en-GB" b="1" kern="1200" dirty="0"/>
              <a:t>are aware of the values of biodiversity </a:t>
            </a:r>
            <a:r>
              <a:rPr lang="en-GB" kern="1200" dirty="0"/>
              <a:t>– </a:t>
            </a:r>
            <a:endParaRPr lang="en-GB" kern="1200" dirty="0" smtClean="0"/>
          </a:p>
          <a:p>
            <a:pPr marL="0" indent="0">
              <a:buNone/>
            </a:pPr>
            <a:r>
              <a:rPr lang="en-GB" kern="1200" dirty="0" smtClean="0"/>
              <a:t>Biodiversity </a:t>
            </a:r>
            <a:r>
              <a:rPr lang="en-GB" kern="1200" dirty="0"/>
              <a:t>is not widely understood and as a result its economic, </a:t>
            </a:r>
            <a:r>
              <a:rPr lang="en-GB" kern="1200" dirty="0" smtClean="0"/>
              <a:t>social and </a:t>
            </a:r>
            <a:r>
              <a:rPr lang="en-GB" kern="1200" dirty="0"/>
              <a:t>environmental importance is often poorly </a:t>
            </a:r>
            <a:r>
              <a:rPr lang="en-GB" kern="1200" dirty="0" smtClean="0"/>
              <a:t>recognised</a:t>
            </a:r>
            <a:r>
              <a:rPr lang="en-GB" kern="1200" dirty="0"/>
              <a:t>. </a:t>
            </a:r>
            <a:endParaRPr lang="en-GB" kern="1200" dirty="0" smtClean="0"/>
          </a:p>
          <a:p>
            <a:pPr marL="0" indent="0">
              <a:buNone/>
            </a:pPr>
            <a:endParaRPr lang="id-ID" kern="1200" dirty="0" smtClean="0"/>
          </a:p>
        </p:txBody>
      </p:sp>
      <p:sp>
        <p:nvSpPr>
          <p:cNvPr id="4" name="Rectangle 3"/>
          <p:cNvSpPr/>
          <p:nvPr/>
        </p:nvSpPr>
        <p:spPr>
          <a:xfrm>
            <a:off x="457200" y="3717032"/>
            <a:ext cx="7715200" cy="1569660"/>
          </a:xfrm>
          <a:prstGeom prst="rect">
            <a:avLst/>
          </a:prstGeom>
          <a:solidFill>
            <a:schemeClr val="accent1">
              <a:lumMod val="40000"/>
              <a:lumOff val="60000"/>
            </a:schemeClr>
          </a:solidFill>
        </p:spPr>
        <p:txBody>
          <a:bodyPr wrap="square">
            <a:spAutoFit/>
          </a:bodyPr>
          <a:lstStyle/>
          <a:p>
            <a:pPr marL="0" indent="0">
              <a:buNone/>
            </a:pPr>
            <a:r>
              <a:rPr lang="id-ID" sz="2400" dirty="0"/>
              <a:t>Masyarakat peduli nilai </a:t>
            </a:r>
            <a:r>
              <a:rPr lang="id-ID" sz="2400" dirty="0" smtClean="0"/>
              <a:t>ke</a:t>
            </a:r>
            <a:r>
              <a:rPr lang="en-US" sz="2400" dirty="0" err="1" smtClean="0"/>
              <a:t>aneka</a:t>
            </a:r>
            <a:r>
              <a:rPr lang="en-US" sz="2400" dirty="0" smtClean="0"/>
              <a:t> </a:t>
            </a:r>
            <a:r>
              <a:rPr lang="id-ID" sz="2400" dirty="0" smtClean="0"/>
              <a:t>ragaman </a:t>
            </a:r>
            <a:r>
              <a:rPr lang="id-ID" sz="2400" dirty="0"/>
              <a:t>–</a:t>
            </a:r>
          </a:p>
          <a:p>
            <a:pPr marL="0" indent="0">
              <a:buNone/>
            </a:pPr>
            <a:r>
              <a:rPr lang="id-ID" sz="2400" dirty="0"/>
              <a:t>Biodiversitas tidak secara luas dipahami dan hasilnya kepentingan ekonomi, sosial, dan lingkungan sering kurang diketahui.</a:t>
            </a:r>
            <a:endParaRPr lang="en-GB" sz="2400" dirty="0"/>
          </a:p>
        </p:txBody>
      </p:sp>
    </p:spTree>
    <p:extLst>
      <p:ext uri="{BB962C8B-B14F-4D97-AF65-F5344CB8AC3E}">
        <p14:creationId xmlns:p14="http://schemas.microsoft.com/office/powerpoint/2010/main" val="2184020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txBox="1">
            <a:spLocks/>
          </p:cNvSpPr>
          <p:nvPr/>
        </p:nvSpPr>
        <p:spPr>
          <a:xfrm>
            <a:off x="251520" y="1640682"/>
            <a:ext cx="4038600" cy="5001419"/>
          </a:xfrm>
          <a:prstGeom prst="rect">
            <a:avLst/>
          </a:prstGeom>
        </p:spPr>
        <p:txBody>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GB" sz="1800" b="1" kern="1200" dirty="0" smtClean="0"/>
              <a:t>People are aware of the actions they can take to conserve and sustainably use biodiversity </a:t>
            </a:r>
            <a:r>
              <a:rPr lang="en-GB" sz="1800" kern="1200" dirty="0" smtClean="0"/>
              <a:t>– While a better understanding of the values of biodiversity is important in building the motivation for action, its is not enough. Individuals also need to be aware of the types of actions they themselves can take in order to conserve and sustainably use biodiversity. Different segments of society can take different actions depending on the types of activities they have control or influence over. Such information can help to empower individuals to take action.</a:t>
            </a:r>
          </a:p>
          <a:p>
            <a:pPr marL="0" indent="0">
              <a:buFontTx/>
              <a:buNone/>
            </a:pPr>
            <a:endParaRPr lang="en-US" sz="1600" kern="0" dirty="0"/>
          </a:p>
        </p:txBody>
      </p:sp>
      <p:sp>
        <p:nvSpPr>
          <p:cNvPr id="9" name="Content Placeholder 5"/>
          <p:cNvSpPr txBox="1">
            <a:spLocks/>
          </p:cNvSpPr>
          <p:nvPr/>
        </p:nvSpPr>
        <p:spPr>
          <a:xfrm>
            <a:off x="4673780" y="980728"/>
            <a:ext cx="4038600" cy="5688632"/>
          </a:xfrm>
          <a:prstGeom prst="rect">
            <a:avLst/>
          </a:prstGeom>
          <a:solidFill>
            <a:schemeClr val="accent1">
              <a:lumMod val="40000"/>
              <a:lumOff val="60000"/>
            </a:schemeClr>
          </a:solidFill>
        </p:spPr>
        <p:txBody>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id-ID" sz="1800" b="1" kern="0" dirty="0" smtClean="0"/>
              <a:t>Masyarakat peduli aksi</a:t>
            </a:r>
            <a:r>
              <a:rPr lang="en-US" sz="1800" b="1" kern="0" dirty="0" smtClean="0"/>
              <a:t>, </a:t>
            </a:r>
            <a:r>
              <a:rPr lang="id-ID" sz="1800" b="1" kern="0" dirty="0" smtClean="0"/>
              <a:t>mereka dapat </a:t>
            </a:r>
            <a:r>
              <a:rPr lang="en-US" sz="1800" b="1" kern="0" dirty="0" smtClean="0"/>
              <a:t>me</a:t>
            </a:r>
            <a:r>
              <a:rPr lang="id-ID" sz="1800" b="1" kern="0" dirty="0" smtClean="0"/>
              <a:t>lakukan konservasi dan penggunaan biodiversitas secara berkelanjutan -</a:t>
            </a:r>
            <a:endParaRPr lang="en-GB" sz="1800" b="1" kern="0" dirty="0" smtClean="0"/>
          </a:p>
          <a:p>
            <a:pPr marL="0" indent="0">
              <a:buFontTx/>
              <a:buNone/>
            </a:pPr>
            <a:r>
              <a:rPr lang="id-ID" sz="1800" kern="0" dirty="0" smtClean="0"/>
              <a:t>Jika dapat lebih dipahami dengan baik, nilai biodiversitas penting dalam membangun motivasi untuk bertindak, meskipun itu saja tidak cukup.</a:t>
            </a:r>
            <a:r>
              <a:rPr lang="en-US" sz="1800" kern="0" dirty="0" smtClean="0"/>
              <a:t> </a:t>
            </a:r>
            <a:r>
              <a:rPr lang="en-GB" sz="1800" kern="0" dirty="0" err="1" smtClean="0"/>
              <a:t>Individu</a:t>
            </a:r>
            <a:r>
              <a:rPr lang="en-GB" sz="1800" kern="0" dirty="0" smtClean="0"/>
              <a:t> </a:t>
            </a:r>
            <a:r>
              <a:rPr lang="en-GB" sz="1800" kern="0" dirty="0" err="1" smtClean="0"/>
              <a:t>juga</a:t>
            </a:r>
            <a:r>
              <a:rPr lang="en-GB" sz="1800" kern="0" dirty="0" smtClean="0"/>
              <a:t> </a:t>
            </a:r>
            <a:r>
              <a:rPr lang="en-GB" sz="1800" kern="0" dirty="0" err="1" smtClean="0"/>
              <a:t>perlu</a:t>
            </a:r>
            <a:r>
              <a:rPr lang="en-GB" sz="1800" kern="0" dirty="0" smtClean="0"/>
              <a:t> </a:t>
            </a:r>
            <a:r>
              <a:rPr lang="en-GB" sz="1800" kern="0" dirty="0" err="1" smtClean="0"/>
              <a:t>menyadari</a:t>
            </a:r>
            <a:r>
              <a:rPr lang="en-GB" sz="1800" kern="0" dirty="0" smtClean="0"/>
              <a:t> </a:t>
            </a:r>
            <a:r>
              <a:rPr lang="en-GB" sz="1800" kern="0" dirty="0" err="1" smtClean="0"/>
              <a:t>jenis</a:t>
            </a:r>
            <a:r>
              <a:rPr lang="en-GB" sz="1800" kern="0" dirty="0" smtClean="0"/>
              <a:t> </a:t>
            </a:r>
            <a:r>
              <a:rPr lang="en-GB" sz="1800" kern="0" dirty="0" err="1" smtClean="0"/>
              <a:t>tindakan</a:t>
            </a:r>
            <a:r>
              <a:rPr lang="en-GB" sz="1800" kern="0" dirty="0" smtClean="0"/>
              <a:t> yang </a:t>
            </a:r>
            <a:r>
              <a:rPr lang="en-GB" sz="1800" kern="0" dirty="0" err="1" smtClean="0"/>
              <a:t>dapat</a:t>
            </a:r>
            <a:r>
              <a:rPr lang="en-GB" sz="1800" kern="0" dirty="0" smtClean="0"/>
              <a:t> </a:t>
            </a:r>
            <a:r>
              <a:rPr lang="en-GB" sz="1800" kern="0" dirty="0" err="1" smtClean="0"/>
              <a:t>mereka</a:t>
            </a:r>
            <a:r>
              <a:rPr lang="en-GB" sz="1800" kern="0" dirty="0" smtClean="0"/>
              <a:t> </a:t>
            </a:r>
            <a:r>
              <a:rPr lang="en-GB" sz="1800" kern="0" dirty="0" err="1" smtClean="0"/>
              <a:t>lakukan</a:t>
            </a:r>
            <a:r>
              <a:rPr lang="en-GB" sz="1800" kern="0" dirty="0" smtClean="0"/>
              <a:t> </a:t>
            </a:r>
            <a:r>
              <a:rPr lang="en-GB" sz="1800" kern="0" dirty="0" err="1" smtClean="0"/>
              <a:t>untuk</a:t>
            </a:r>
            <a:r>
              <a:rPr lang="en-GB" sz="1800" kern="0" dirty="0" smtClean="0"/>
              <a:t> </a:t>
            </a:r>
            <a:r>
              <a:rPr lang="en-GB" sz="1800" kern="0" dirty="0" err="1" smtClean="0"/>
              <a:t>melestarikan</a:t>
            </a:r>
            <a:r>
              <a:rPr lang="en-GB" sz="1800" kern="0" dirty="0" smtClean="0"/>
              <a:t> </a:t>
            </a:r>
            <a:r>
              <a:rPr lang="en-GB" sz="1800" kern="0" dirty="0" err="1" smtClean="0"/>
              <a:t>dan</a:t>
            </a:r>
            <a:r>
              <a:rPr lang="en-GB" sz="1800" kern="0" dirty="0" smtClean="0"/>
              <a:t> </a:t>
            </a:r>
            <a:r>
              <a:rPr lang="en-GB" sz="1800" kern="0" dirty="0" err="1" smtClean="0"/>
              <a:t>memanfaatkan</a:t>
            </a:r>
            <a:r>
              <a:rPr lang="en-GB" sz="1800" kern="0" dirty="0" smtClean="0"/>
              <a:t> </a:t>
            </a:r>
            <a:r>
              <a:rPr lang="en-GB" sz="1800" kern="0" dirty="0" err="1" smtClean="0"/>
              <a:t>keanekaragaman</a:t>
            </a:r>
            <a:r>
              <a:rPr lang="en-GB" sz="1800" kern="0" dirty="0" smtClean="0"/>
              <a:t> </a:t>
            </a:r>
            <a:r>
              <a:rPr lang="en-GB" sz="1800" kern="0" dirty="0" err="1" smtClean="0"/>
              <a:t>hayati</a:t>
            </a:r>
            <a:r>
              <a:rPr lang="en-GB" sz="1800" kern="0" dirty="0" smtClean="0"/>
              <a:t> </a:t>
            </a:r>
            <a:r>
              <a:rPr lang="en-GB" sz="1800" kern="0" dirty="0" err="1" smtClean="0"/>
              <a:t>secara</a:t>
            </a:r>
            <a:r>
              <a:rPr lang="en-GB" sz="1800" kern="0" dirty="0" smtClean="0"/>
              <a:t> </a:t>
            </a:r>
            <a:r>
              <a:rPr lang="en-GB" sz="1800" kern="0" dirty="0" err="1" smtClean="0"/>
              <a:t>lestari</a:t>
            </a:r>
            <a:r>
              <a:rPr lang="en-GB" sz="1800" kern="0" dirty="0" smtClean="0"/>
              <a:t>. </a:t>
            </a:r>
            <a:r>
              <a:rPr lang="en-GB" sz="1800" kern="0" dirty="0" err="1" smtClean="0"/>
              <a:t>Segmen</a:t>
            </a:r>
            <a:r>
              <a:rPr lang="en-GB" sz="1800" kern="0" dirty="0" smtClean="0"/>
              <a:t> </a:t>
            </a:r>
            <a:r>
              <a:rPr lang="en-GB" sz="1800" kern="0" dirty="0" err="1" smtClean="0"/>
              <a:t>masyarakat</a:t>
            </a:r>
            <a:r>
              <a:rPr lang="en-GB" sz="1800" kern="0" dirty="0" smtClean="0"/>
              <a:t> yang </a:t>
            </a:r>
            <a:r>
              <a:rPr lang="en-GB" sz="1800" kern="0" dirty="0" err="1" smtClean="0"/>
              <a:t>berbeda</a:t>
            </a:r>
            <a:r>
              <a:rPr lang="en-GB" sz="1800" kern="0" dirty="0" smtClean="0"/>
              <a:t> </a:t>
            </a:r>
            <a:r>
              <a:rPr lang="en-GB" sz="1800" kern="0" dirty="0" err="1" smtClean="0"/>
              <a:t>dapat</a:t>
            </a:r>
            <a:r>
              <a:rPr lang="en-GB" sz="1800" kern="0" dirty="0" smtClean="0"/>
              <a:t> </a:t>
            </a:r>
            <a:r>
              <a:rPr lang="en-GB" sz="1800" kern="0" dirty="0" err="1" smtClean="0"/>
              <a:t>mengambil</a:t>
            </a:r>
            <a:r>
              <a:rPr lang="en-GB" sz="1800" kern="0" dirty="0" smtClean="0"/>
              <a:t> </a:t>
            </a:r>
            <a:r>
              <a:rPr lang="en-GB" sz="1800" kern="0" dirty="0" err="1" smtClean="0"/>
              <a:t>tindakan</a:t>
            </a:r>
            <a:r>
              <a:rPr lang="en-GB" sz="1800" kern="0" dirty="0" smtClean="0"/>
              <a:t> yang </a:t>
            </a:r>
            <a:r>
              <a:rPr lang="en-GB" sz="1800" kern="0" dirty="0" err="1" smtClean="0"/>
              <a:t>berbeda</a:t>
            </a:r>
            <a:r>
              <a:rPr lang="en-GB" sz="1800" kern="0" dirty="0" smtClean="0"/>
              <a:t> </a:t>
            </a:r>
            <a:r>
              <a:rPr lang="en-GB" sz="1800" kern="0" dirty="0" err="1" smtClean="0"/>
              <a:t>tergantung</a:t>
            </a:r>
            <a:r>
              <a:rPr lang="en-GB" sz="1800" kern="0" dirty="0" smtClean="0"/>
              <a:t> </a:t>
            </a:r>
            <a:r>
              <a:rPr lang="en-GB" sz="1800" kern="0" dirty="0" err="1" smtClean="0"/>
              <a:t>pada</a:t>
            </a:r>
            <a:r>
              <a:rPr lang="en-GB" sz="1800" kern="0" dirty="0" smtClean="0"/>
              <a:t> </a:t>
            </a:r>
            <a:r>
              <a:rPr lang="en-GB" sz="1800" kern="0" dirty="0" err="1" smtClean="0"/>
              <a:t>jenis</a:t>
            </a:r>
            <a:r>
              <a:rPr lang="en-GB" sz="1800" kern="0" dirty="0" smtClean="0"/>
              <a:t> </a:t>
            </a:r>
            <a:r>
              <a:rPr lang="en-GB" sz="1800" kern="0" dirty="0" err="1" smtClean="0"/>
              <a:t>aktivitas</a:t>
            </a:r>
            <a:r>
              <a:rPr lang="en-GB" sz="1800" kern="0" dirty="0" smtClean="0"/>
              <a:t> yang </a:t>
            </a:r>
            <a:r>
              <a:rPr lang="en-GB" sz="1800" kern="0" dirty="0" err="1" smtClean="0"/>
              <a:t>mereka</a:t>
            </a:r>
            <a:r>
              <a:rPr lang="en-GB" sz="1800" kern="0" dirty="0" smtClean="0"/>
              <a:t> </a:t>
            </a:r>
            <a:r>
              <a:rPr lang="en-GB" sz="1800" kern="0" dirty="0" err="1" smtClean="0"/>
              <a:t>kendalikan</a:t>
            </a:r>
            <a:r>
              <a:rPr lang="en-GB" sz="1800" kern="0" dirty="0" smtClean="0"/>
              <a:t> </a:t>
            </a:r>
            <a:r>
              <a:rPr lang="en-GB" sz="1800" kern="0" dirty="0" err="1" smtClean="0"/>
              <a:t>atau</a:t>
            </a:r>
            <a:r>
              <a:rPr lang="en-GB" sz="1800" kern="0" dirty="0" smtClean="0"/>
              <a:t> </a:t>
            </a:r>
            <a:r>
              <a:rPr lang="en-GB" sz="1800" kern="0" dirty="0" err="1" smtClean="0"/>
              <a:t>mereka</a:t>
            </a:r>
            <a:r>
              <a:rPr lang="en-GB" sz="1800" kern="0" dirty="0" smtClean="0"/>
              <a:t> </a:t>
            </a:r>
            <a:r>
              <a:rPr lang="en-GB" sz="1800" kern="0" dirty="0" err="1" smtClean="0"/>
              <a:t>pengaruhi</a:t>
            </a:r>
            <a:r>
              <a:rPr lang="en-GB" sz="1800" kern="0" dirty="0" smtClean="0"/>
              <a:t>. </a:t>
            </a:r>
            <a:r>
              <a:rPr lang="en-GB" sz="1800" kern="0" dirty="0" err="1" smtClean="0"/>
              <a:t>Informasi</a:t>
            </a:r>
            <a:r>
              <a:rPr lang="en-GB" sz="1800" kern="0" dirty="0" smtClean="0"/>
              <a:t> </a:t>
            </a:r>
            <a:r>
              <a:rPr lang="en-GB" sz="1800" kern="0" dirty="0" err="1" smtClean="0"/>
              <a:t>semacam</a:t>
            </a:r>
            <a:r>
              <a:rPr lang="en-GB" sz="1800" kern="0" dirty="0" smtClean="0"/>
              <a:t> </a:t>
            </a:r>
            <a:r>
              <a:rPr lang="en-GB" sz="1800" kern="0" dirty="0" err="1" smtClean="0"/>
              <a:t>itu</a:t>
            </a:r>
            <a:r>
              <a:rPr lang="en-GB" sz="1800" kern="0" dirty="0" smtClean="0"/>
              <a:t> </a:t>
            </a:r>
            <a:r>
              <a:rPr lang="en-GB" sz="1800" kern="0" dirty="0" err="1" smtClean="0"/>
              <a:t>dapat</a:t>
            </a:r>
            <a:r>
              <a:rPr lang="en-GB" sz="1800" kern="0" dirty="0" smtClean="0"/>
              <a:t> </a:t>
            </a:r>
            <a:r>
              <a:rPr lang="en-GB" sz="1800" kern="0" dirty="0" err="1" smtClean="0"/>
              <a:t>membantu</a:t>
            </a:r>
            <a:r>
              <a:rPr lang="en-GB" sz="1800" kern="0" dirty="0" smtClean="0"/>
              <a:t> </a:t>
            </a:r>
            <a:r>
              <a:rPr lang="en-GB" sz="1800" kern="0" dirty="0" err="1" smtClean="0"/>
              <a:t>memberdayakan</a:t>
            </a:r>
            <a:r>
              <a:rPr lang="en-GB" sz="1800" kern="0" dirty="0" smtClean="0"/>
              <a:t> </a:t>
            </a:r>
            <a:r>
              <a:rPr lang="en-GB" sz="1800" kern="0" dirty="0" err="1" smtClean="0"/>
              <a:t>individu</a:t>
            </a:r>
            <a:r>
              <a:rPr lang="en-GB" sz="1800" kern="0" dirty="0" smtClean="0"/>
              <a:t> </a:t>
            </a:r>
            <a:r>
              <a:rPr lang="en-GB" sz="1800" kern="0" dirty="0" err="1" smtClean="0"/>
              <a:t>untuk</a:t>
            </a:r>
            <a:r>
              <a:rPr lang="en-GB" sz="1800" kern="0" dirty="0" smtClean="0"/>
              <a:t> </a:t>
            </a:r>
            <a:r>
              <a:rPr lang="en-GB" sz="1800" kern="0" dirty="0" err="1" smtClean="0"/>
              <a:t>mengambil</a:t>
            </a:r>
            <a:r>
              <a:rPr lang="en-GB" sz="1800" kern="0" dirty="0" smtClean="0"/>
              <a:t> </a:t>
            </a:r>
            <a:r>
              <a:rPr lang="en-GB" sz="1800" kern="0" dirty="0" err="1" smtClean="0"/>
              <a:t>tindakan</a:t>
            </a:r>
            <a:r>
              <a:rPr lang="en-GB" sz="1800" kern="0" dirty="0" smtClean="0"/>
              <a:t>.</a:t>
            </a:r>
          </a:p>
          <a:p>
            <a:pPr marL="0" indent="0">
              <a:buFontTx/>
              <a:buNone/>
            </a:pPr>
            <a:endParaRPr lang="en-US" sz="1800" kern="0" dirty="0"/>
          </a:p>
        </p:txBody>
      </p:sp>
      <p:sp>
        <p:nvSpPr>
          <p:cNvPr id="5" name="Title 1"/>
          <p:cNvSpPr txBox="1">
            <a:spLocks/>
          </p:cNvSpPr>
          <p:nvPr/>
        </p:nvSpPr>
        <p:spPr>
          <a:xfrm>
            <a:off x="251520" y="116632"/>
            <a:ext cx="7056784" cy="648072"/>
          </a:xfrm>
          <a:prstGeom prst="rect">
            <a:avLst/>
          </a:prstGeom>
        </p:spPr>
        <p:txBody>
          <a:bodyPr/>
          <a:lst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a:lstStyle>
          <a:p>
            <a:r>
              <a:rPr lang="en-GB" kern="0" smtClean="0"/>
              <a:t>Meeting the target</a:t>
            </a:r>
            <a:r>
              <a:rPr lang="id-ID" kern="0" smtClean="0"/>
              <a:t/>
            </a:r>
            <a:br>
              <a:rPr lang="id-ID" kern="0" smtClean="0"/>
            </a:br>
            <a:r>
              <a:rPr lang="id-ID" sz="2800" kern="0" smtClean="0">
                <a:solidFill>
                  <a:schemeClr val="tx1"/>
                </a:solidFill>
              </a:rPr>
              <a:t>Mencapai target</a:t>
            </a:r>
            <a:endParaRPr lang="en-GB" kern="0" dirty="0">
              <a:solidFill>
                <a:schemeClr val="tx1"/>
              </a:solidFill>
            </a:endParaRPr>
          </a:p>
        </p:txBody>
      </p:sp>
    </p:spTree>
    <p:extLst>
      <p:ext uri="{BB962C8B-B14F-4D97-AF65-F5344CB8AC3E}">
        <p14:creationId xmlns:p14="http://schemas.microsoft.com/office/powerpoint/2010/main" val="2572690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96752"/>
            <a:ext cx="8424936" cy="2677656"/>
          </a:xfrm>
          <a:prstGeom prst="rect">
            <a:avLst/>
          </a:prstGeom>
        </p:spPr>
        <p:txBody>
          <a:bodyPr wrap="square">
            <a:spAutoFit/>
          </a:bodyPr>
          <a:lstStyle/>
          <a:p>
            <a:r>
              <a:rPr lang="en-GB" sz="2400" dirty="0" smtClean="0">
                <a:latin typeface="+mn-lt"/>
              </a:rPr>
              <a:t>“With </a:t>
            </a:r>
            <a:r>
              <a:rPr lang="en-GB" sz="2400" dirty="0">
                <a:latin typeface="+mn-lt"/>
              </a:rPr>
              <a:t>more than 700 million visitors annually passing through the gates of zoos and aquariums of the world, affiliated through regional associations of the World Association of Zoos and Aquariums (WAZA), zoological facilities have an unrivalled platform to engage the general public in conservation</a:t>
            </a:r>
            <a:r>
              <a:rPr lang="en-GB" sz="2400" dirty="0" smtClean="0">
                <a:latin typeface="+mn-lt"/>
              </a:rPr>
              <a:t>.”</a:t>
            </a:r>
            <a:endParaRPr lang="id-ID" sz="2400" dirty="0" smtClean="0">
              <a:latin typeface="+mn-lt"/>
            </a:endParaRPr>
          </a:p>
          <a:p>
            <a:endParaRPr lang="id-ID" sz="2400" dirty="0">
              <a:latin typeface="+mn-lt"/>
            </a:endParaRPr>
          </a:p>
        </p:txBody>
      </p:sp>
      <p:sp>
        <p:nvSpPr>
          <p:cNvPr id="3" name="Title 1"/>
          <p:cNvSpPr txBox="1">
            <a:spLocks/>
          </p:cNvSpPr>
          <p:nvPr/>
        </p:nvSpPr>
        <p:spPr>
          <a:xfrm>
            <a:off x="251520" y="188640"/>
            <a:ext cx="7056784" cy="648072"/>
          </a:xfrm>
          <a:prstGeom prst="rect">
            <a:avLst/>
          </a:prstGeom>
        </p:spPr>
        <p:txBody>
          <a:bodyPr/>
          <a:lstStyle>
            <a:lvl1pPr algn="l" rtl="0" eaLnBrk="0" fontAlgn="base" hangingPunct="0">
              <a:spcBef>
                <a:spcPct val="0"/>
              </a:spcBef>
              <a:spcAft>
                <a:spcPct val="0"/>
              </a:spcAft>
              <a:defRPr sz="4000" b="1">
                <a:solidFill>
                  <a:srgbClr val="00704A"/>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a:lstStyle>
          <a:p>
            <a:r>
              <a:rPr lang="en-GB" sz="3200" kern="0" dirty="0" smtClean="0">
                <a:solidFill>
                  <a:schemeClr val="bg1"/>
                </a:solidFill>
              </a:rPr>
              <a:t>WAZA conservation strategy</a:t>
            </a:r>
            <a:endParaRPr lang="id-ID" sz="3200" kern="0" dirty="0" smtClean="0">
              <a:solidFill>
                <a:schemeClr val="bg1"/>
              </a:solidFill>
            </a:endParaRPr>
          </a:p>
          <a:p>
            <a:r>
              <a:rPr lang="id-ID" sz="2800" kern="0" dirty="0" smtClean="0">
                <a:solidFill>
                  <a:schemeClr val="tx1"/>
                </a:solidFill>
              </a:rPr>
              <a:t>Strategi </a:t>
            </a:r>
            <a:r>
              <a:rPr lang="id-ID" sz="2800" kern="0" dirty="0" smtClean="0">
                <a:solidFill>
                  <a:schemeClr val="tx1"/>
                </a:solidFill>
              </a:rPr>
              <a:t>konservasi </a:t>
            </a:r>
            <a:r>
              <a:rPr lang="id-ID" sz="2800" kern="0" dirty="0" smtClean="0">
                <a:solidFill>
                  <a:schemeClr val="tx1"/>
                </a:solidFill>
              </a:rPr>
              <a:t>WAZA</a:t>
            </a:r>
            <a:endParaRPr lang="en-GB" sz="2800" kern="0" dirty="0">
              <a:solidFill>
                <a:schemeClr val="tx1"/>
              </a:solidFill>
            </a:endParaRPr>
          </a:p>
        </p:txBody>
      </p:sp>
      <p:sp>
        <p:nvSpPr>
          <p:cNvPr id="4" name="Rectangle 3"/>
          <p:cNvSpPr/>
          <p:nvPr/>
        </p:nvSpPr>
        <p:spPr>
          <a:xfrm>
            <a:off x="428572" y="3844886"/>
            <a:ext cx="7959851" cy="1938992"/>
          </a:xfrm>
          <a:prstGeom prst="rect">
            <a:avLst/>
          </a:prstGeom>
          <a:solidFill>
            <a:schemeClr val="accent1">
              <a:lumMod val="40000"/>
              <a:lumOff val="60000"/>
            </a:schemeClr>
          </a:solidFill>
        </p:spPr>
        <p:txBody>
          <a:bodyPr wrap="square">
            <a:spAutoFit/>
          </a:bodyPr>
          <a:lstStyle/>
          <a:p>
            <a:pPr algn="r"/>
            <a:r>
              <a:rPr lang="id-ID" sz="2400" dirty="0"/>
              <a:t>“Lebih dari 700 juta pengunjung </a:t>
            </a:r>
            <a:r>
              <a:rPr lang="en-US" sz="2400" dirty="0" err="1" smtClean="0"/>
              <a:t>setiap</a:t>
            </a:r>
            <a:r>
              <a:rPr lang="en-US" sz="2400" dirty="0" smtClean="0"/>
              <a:t> </a:t>
            </a:r>
            <a:r>
              <a:rPr lang="id-ID" sz="2400" dirty="0" smtClean="0"/>
              <a:t>tahun </a:t>
            </a:r>
            <a:r>
              <a:rPr lang="id-ID" sz="2400" dirty="0"/>
              <a:t>memasuki </a:t>
            </a:r>
            <a:r>
              <a:rPr lang="en-US" sz="2400" dirty="0" err="1" smtClean="0"/>
              <a:t>kebun</a:t>
            </a:r>
            <a:r>
              <a:rPr lang="en-US" sz="2400" dirty="0" smtClean="0"/>
              <a:t> </a:t>
            </a:r>
            <a:r>
              <a:rPr lang="en-US" sz="2400" dirty="0" err="1" smtClean="0"/>
              <a:t>binatang</a:t>
            </a:r>
            <a:r>
              <a:rPr lang="en-US" sz="2400" dirty="0" smtClean="0"/>
              <a:t> </a:t>
            </a:r>
            <a:r>
              <a:rPr lang="id-ID" sz="2400" dirty="0" smtClean="0"/>
              <a:t>di </a:t>
            </a:r>
            <a:r>
              <a:rPr lang="id-ID" sz="2400" dirty="0"/>
              <a:t>seluruh dunia, yang </a:t>
            </a:r>
            <a:r>
              <a:rPr lang="en-US" sz="2400" dirty="0" err="1" smtClean="0"/>
              <a:t>terafiliasi</a:t>
            </a:r>
            <a:r>
              <a:rPr lang="en-US" sz="2400" dirty="0" smtClean="0"/>
              <a:t> </a:t>
            </a:r>
            <a:r>
              <a:rPr lang="en-US" sz="2400" dirty="0" err="1" smtClean="0"/>
              <a:t>dalam</a:t>
            </a:r>
            <a:r>
              <a:rPr lang="en-US" sz="2400" dirty="0" smtClean="0"/>
              <a:t> A</a:t>
            </a:r>
            <a:r>
              <a:rPr lang="id-ID" sz="2400" dirty="0" smtClean="0"/>
              <a:t>sosiasi </a:t>
            </a:r>
            <a:r>
              <a:rPr lang="en-US" sz="2400" dirty="0" err="1" smtClean="0"/>
              <a:t>Kebun</a:t>
            </a:r>
            <a:r>
              <a:rPr lang="en-US" sz="2400" dirty="0" smtClean="0"/>
              <a:t> </a:t>
            </a:r>
            <a:r>
              <a:rPr lang="en-US" sz="2400" dirty="0" err="1" smtClean="0"/>
              <a:t>binatang</a:t>
            </a:r>
            <a:r>
              <a:rPr lang="en-US" sz="2400" dirty="0" smtClean="0"/>
              <a:t> </a:t>
            </a:r>
            <a:r>
              <a:rPr lang="en-US" sz="2400" dirty="0" err="1" smtClean="0"/>
              <a:t>dan</a:t>
            </a:r>
            <a:r>
              <a:rPr lang="en-US" sz="2400" dirty="0" smtClean="0"/>
              <a:t> </a:t>
            </a:r>
            <a:r>
              <a:rPr lang="en-US" sz="2400" dirty="0" err="1" smtClean="0"/>
              <a:t>Akuaria</a:t>
            </a:r>
            <a:r>
              <a:rPr lang="en-US" sz="2400" dirty="0" smtClean="0"/>
              <a:t> se </a:t>
            </a:r>
            <a:r>
              <a:rPr lang="en-US" sz="2400" dirty="0" err="1" smtClean="0"/>
              <a:t>dunia</a:t>
            </a:r>
            <a:r>
              <a:rPr lang="en-US" sz="2400" dirty="0" smtClean="0"/>
              <a:t> (</a:t>
            </a:r>
            <a:r>
              <a:rPr lang="id-ID" sz="2400" dirty="0" smtClean="0"/>
              <a:t>WAZA</a:t>
            </a:r>
            <a:r>
              <a:rPr lang="en-US" sz="2400" dirty="0" smtClean="0"/>
              <a:t>)</a:t>
            </a:r>
            <a:r>
              <a:rPr lang="id-ID" sz="2400" dirty="0" smtClean="0"/>
              <a:t>, </a:t>
            </a:r>
            <a:r>
              <a:rPr lang="id-ID" sz="2400" dirty="0"/>
              <a:t>fasilitas satwa memiliki bagian penting untuk </a:t>
            </a:r>
            <a:r>
              <a:rPr lang="en-US" sz="2400" dirty="0" err="1" smtClean="0"/>
              <a:t>adanya</a:t>
            </a:r>
            <a:r>
              <a:rPr lang="en-US" sz="2400" dirty="0" smtClean="0"/>
              <a:t> </a:t>
            </a:r>
            <a:r>
              <a:rPr lang="en-US" sz="2400" dirty="0" err="1" smtClean="0"/>
              <a:t>interaksi</a:t>
            </a:r>
            <a:r>
              <a:rPr lang="id-ID" sz="2400" dirty="0" smtClean="0"/>
              <a:t> </a:t>
            </a:r>
            <a:r>
              <a:rPr lang="id-ID" sz="2400" dirty="0"/>
              <a:t>publik secara umum dalam konservasi.”</a:t>
            </a:r>
            <a:endParaRPr lang="en-GB" sz="2400" dirty="0"/>
          </a:p>
        </p:txBody>
      </p:sp>
    </p:spTree>
    <p:extLst>
      <p:ext uri="{BB962C8B-B14F-4D97-AF65-F5344CB8AC3E}">
        <p14:creationId xmlns:p14="http://schemas.microsoft.com/office/powerpoint/2010/main" val="98645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WAZA list of responsibilities</a:t>
            </a:r>
            <a:r>
              <a:rPr lang="id-ID" sz="3600" dirty="0" smtClean="0"/>
              <a:t/>
            </a:r>
            <a:br>
              <a:rPr lang="id-ID" sz="3600" dirty="0" smtClean="0"/>
            </a:br>
            <a:r>
              <a:rPr lang="id-ID" sz="2800" dirty="0" smtClean="0">
                <a:solidFill>
                  <a:schemeClr val="tx1"/>
                </a:solidFill>
              </a:rPr>
              <a:t>Daftar </a:t>
            </a:r>
            <a:r>
              <a:rPr lang="id-ID" sz="2800" dirty="0" smtClean="0">
                <a:solidFill>
                  <a:schemeClr val="tx1"/>
                </a:solidFill>
              </a:rPr>
              <a:t>tanggung jawab </a:t>
            </a:r>
            <a:r>
              <a:rPr lang="id-ID" sz="2800" dirty="0" smtClean="0">
                <a:solidFill>
                  <a:schemeClr val="tx1"/>
                </a:solidFill>
              </a:rPr>
              <a:t>WAZA</a:t>
            </a:r>
            <a:endParaRPr lang="en-GB" sz="3600" dirty="0">
              <a:solidFill>
                <a:schemeClr val="tx1"/>
              </a:solidFill>
            </a:endParaRPr>
          </a:p>
        </p:txBody>
      </p:sp>
      <p:sp>
        <p:nvSpPr>
          <p:cNvPr id="3" name="Content Placeholder 2"/>
          <p:cNvSpPr>
            <a:spLocks noGrp="1"/>
          </p:cNvSpPr>
          <p:nvPr>
            <p:ph idx="1"/>
          </p:nvPr>
        </p:nvSpPr>
        <p:spPr>
          <a:xfrm>
            <a:off x="251520" y="1196752"/>
            <a:ext cx="8472597" cy="2376264"/>
          </a:xfrm>
        </p:spPr>
        <p:txBody>
          <a:bodyPr/>
          <a:lstStyle/>
          <a:p>
            <a:pPr marL="0" indent="0">
              <a:buNone/>
            </a:pPr>
            <a:r>
              <a:rPr lang="en-GB" sz="2000" dirty="0" smtClean="0"/>
              <a:t>Zoos </a:t>
            </a:r>
            <a:r>
              <a:rPr lang="en-GB" sz="2000" dirty="0"/>
              <a:t>and aquariums readily accept the responsibility that comes with maintaining and caring for animals</a:t>
            </a:r>
            <a:r>
              <a:rPr lang="en-GB" sz="2000" dirty="0" smtClean="0"/>
              <a:t>.</a:t>
            </a:r>
          </a:p>
          <a:p>
            <a:r>
              <a:rPr lang="en-GB" sz="1800" dirty="0"/>
              <a:t>Lead, support and collaborate with education programmes that target changes in community behaviour towards better outcomes for </a:t>
            </a:r>
            <a:r>
              <a:rPr lang="en-GB" sz="1800" dirty="0" smtClean="0"/>
              <a:t>conservation</a:t>
            </a:r>
          </a:p>
          <a:p>
            <a:r>
              <a:rPr lang="en-GB" sz="1800" dirty="0"/>
              <a:t>Provide a public arena to discuss and debate the challenges facing society as extinction accelerates and ecosystem services are </a:t>
            </a:r>
            <a:r>
              <a:rPr lang="en-GB" sz="1800" dirty="0" smtClean="0"/>
              <a:t>degraded</a:t>
            </a:r>
          </a:p>
          <a:p>
            <a:r>
              <a:rPr lang="en-GB" sz="1800" dirty="0"/>
              <a:t>Provide ethical and moral </a:t>
            </a:r>
            <a:r>
              <a:rPr lang="en-GB" sz="1800" dirty="0" smtClean="0"/>
              <a:t>leadership</a:t>
            </a:r>
            <a:endParaRPr lang="id-ID" sz="1800" dirty="0" smtClean="0"/>
          </a:p>
          <a:p>
            <a:endParaRPr lang="en-GB" sz="1800" dirty="0" smtClean="0"/>
          </a:p>
        </p:txBody>
      </p:sp>
      <p:sp>
        <p:nvSpPr>
          <p:cNvPr id="4" name="Rectangle 3"/>
          <p:cNvSpPr/>
          <p:nvPr/>
        </p:nvSpPr>
        <p:spPr>
          <a:xfrm>
            <a:off x="41578" y="3791861"/>
            <a:ext cx="8994918" cy="3139321"/>
          </a:xfrm>
          <a:prstGeom prst="rect">
            <a:avLst/>
          </a:prstGeom>
          <a:solidFill>
            <a:schemeClr val="accent1">
              <a:lumMod val="40000"/>
              <a:lumOff val="60000"/>
            </a:schemeClr>
          </a:solidFill>
        </p:spPr>
        <p:txBody>
          <a:bodyPr wrap="square">
            <a:spAutoFit/>
          </a:bodyPr>
          <a:lstStyle/>
          <a:p>
            <a:pPr marL="0" indent="0" algn="r">
              <a:buNone/>
            </a:pPr>
            <a:r>
              <a:rPr lang="id-ID" sz="2200" dirty="0"/>
              <a:t>Lembaga konservasi siap bertanggung jawab </a:t>
            </a:r>
            <a:r>
              <a:rPr lang="en-US" sz="2200" dirty="0" err="1" smtClean="0"/>
              <a:t>dalam</a:t>
            </a:r>
            <a:r>
              <a:rPr lang="en-US" sz="2200" dirty="0" smtClean="0"/>
              <a:t> </a:t>
            </a:r>
            <a:r>
              <a:rPr lang="en-US" sz="2200" dirty="0" err="1" smtClean="0"/>
              <a:t>pemeliharaan</a:t>
            </a:r>
            <a:r>
              <a:rPr lang="en-US" sz="2200" dirty="0" smtClean="0"/>
              <a:t> </a:t>
            </a:r>
            <a:r>
              <a:rPr lang="en-US" sz="2200" dirty="0" err="1" smtClean="0"/>
              <a:t>dan</a:t>
            </a:r>
            <a:r>
              <a:rPr lang="en-US" sz="2200" dirty="0" smtClean="0"/>
              <a:t> </a:t>
            </a:r>
            <a:r>
              <a:rPr lang="en-US" sz="2200" dirty="0" err="1" smtClean="0"/>
              <a:t>perawatan</a:t>
            </a:r>
            <a:r>
              <a:rPr lang="en-US" sz="2200" dirty="0" smtClean="0"/>
              <a:t> </a:t>
            </a:r>
            <a:r>
              <a:rPr lang="id-ID" sz="2200" dirty="0" smtClean="0"/>
              <a:t> </a:t>
            </a:r>
            <a:r>
              <a:rPr lang="id-ID" sz="2200" dirty="0"/>
              <a:t>satwa.</a:t>
            </a:r>
          </a:p>
          <a:p>
            <a:pPr marL="0" indent="0" algn="r">
              <a:buNone/>
            </a:pPr>
            <a:r>
              <a:rPr lang="id-ID" sz="2200" dirty="0"/>
              <a:t>-Mendukung dan bekerjasama dengan program edukasi untuk merubah perilaku masyarakat ke arah yang lebih baik untuk konservasi.</a:t>
            </a:r>
          </a:p>
          <a:p>
            <a:pPr marL="0" indent="0" algn="r">
              <a:buNone/>
            </a:pPr>
            <a:r>
              <a:rPr lang="id-ID" sz="2200" dirty="0"/>
              <a:t>-Menyediakan ruang publik untuk berdiskusi dan tukar pendapat mengenai tantangan yang dihadapi masyarakat seiring meningkatnya kepunahan dan ekosistem yang semakin rusak.</a:t>
            </a:r>
          </a:p>
          <a:p>
            <a:pPr marL="0" indent="0" algn="r">
              <a:buNone/>
            </a:pPr>
            <a:r>
              <a:rPr lang="id-ID" sz="2200" dirty="0"/>
              <a:t>-Melatih program kepemimpinan etika dan moral</a:t>
            </a:r>
            <a:endParaRPr lang="en-GB" sz="2200" dirty="0"/>
          </a:p>
        </p:txBody>
      </p:sp>
    </p:spTree>
    <p:extLst>
      <p:ext uri="{BB962C8B-B14F-4D97-AF65-F5344CB8AC3E}">
        <p14:creationId xmlns:p14="http://schemas.microsoft.com/office/powerpoint/2010/main" val="2195703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3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Default Design">
      <a:majorFont>
        <a:latin typeface="Chester Zo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50000"/>
          </a:spcAft>
          <a:buClrTx/>
          <a:buSzTx/>
          <a:buFontTx/>
          <a:buChar char="•"/>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50000"/>
          </a:spcAft>
          <a:buClrTx/>
          <a:buSzTx/>
          <a:buFontTx/>
          <a:buChar char="•"/>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Default Design">
      <a:majorFont>
        <a:latin typeface="Chester Zo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50000"/>
          </a:spcAft>
          <a:buClrTx/>
          <a:buSzTx/>
          <a:buFontTx/>
          <a:buChar char="•"/>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50000"/>
          </a:spcAft>
          <a:buClrTx/>
          <a:buSzTx/>
          <a:buFontTx/>
          <a:buChar char="•"/>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Default Design">
      <a:majorFont>
        <a:latin typeface="Chester Zo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50000"/>
          </a:spcAft>
          <a:buClrTx/>
          <a:buSzTx/>
          <a:buFontTx/>
          <a:buChar char="•"/>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50000"/>
          </a:spcAft>
          <a:buClrTx/>
          <a:buSzTx/>
          <a:buFontTx/>
          <a:buChar char="•"/>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9188C0EE6A574A854CB2ACE3C33907" ma:contentTypeVersion="1" ma:contentTypeDescription="Create a new document." ma:contentTypeScope="" ma:versionID="cea4132b1959c66b73935fcf5f61ab6f">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58BCF3-D1DB-4886-8D03-49C51D8BCA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327B90-BE27-4F58-BA2E-D847FAF90C11}">
  <ds:schemaRefs>
    <ds:schemaRef ds:uri="http://purl.org/dc/elements/1.1/"/>
    <ds:schemaRef ds:uri="http://schemas.microsoft.com/office/infopath/2007/PartnerControls"/>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http://schemas.microsoft.com/sharepoint/v3"/>
    <ds:schemaRef ds:uri="http://purl.org/dc/dcmitype/"/>
  </ds:schemaRefs>
</ds:datastoreItem>
</file>

<file path=customXml/itemProps3.xml><?xml version="1.0" encoding="utf-8"?>
<ds:datastoreItem xmlns:ds="http://schemas.openxmlformats.org/officeDocument/2006/customXml" ds:itemID="{90324977-D0DD-4642-A0A9-595214C5FC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6439</TotalTime>
  <Words>1623</Words>
  <Application>Microsoft Office PowerPoint</Application>
  <PresentationFormat>On-screen Show (4:3)</PresentationFormat>
  <Paragraphs>175</Paragraphs>
  <Slides>18</Slides>
  <Notes>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18</vt:i4>
      </vt:variant>
    </vt:vector>
  </HeadingPairs>
  <TitlesOfParts>
    <vt:vector size="24" baseType="lpstr">
      <vt:lpstr>Arial</vt:lpstr>
      <vt:lpstr>Calibri</vt:lpstr>
      <vt:lpstr>Chester Zoo</vt:lpstr>
      <vt:lpstr>3_Default Design</vt:lpstr>
      <vt:lpstr>4_Default Design</vt:lpstr>
      <vt:lpstr>5_Default Design</vt:lpstr>
      <vt:lpstr>PowerPoint Presentation</vt:lpstr>
      <vt:lpstr>Biodiversity decline Penurunan biodiversitas</vt:lpstr>
      <vt:lpstr>Threats to biodiversity Ancaman bagi biodiversitas</vt:lpstr>
      <vt:lpstr>The solution is people Masyarakat dapat menjadi solusinya</vt:lpstr>
      <vt:lpstr>Aichi Biodiversity Targets Target Biodiversitas Aichi  </vt:lpstr>
      <vt:lpstr>Meeting the target Mencapai target</vt:lpstr>
      <vt:lpstr>PowerPoint Presentation</vt:lpstr>
      <vt:lpstr>PowerPoint Presentation</vt:lpstr>
      <vt:lpstr>WAZA list of responsibilities Daftar tanggung jawab WAZA</vt:lpstr>
      <vt:lpstr>PowerPoint Presentation</vt:lpstr>
      <vt:lpstr>Recommendations Rekomendasi</vt:lpstr>
      <vt:lpstr>Recommendations Rekomendasi</vt:lpstr>
      <vt:lpstr>PowerPoint Presentation</vt:lpstr>
      <vt:lpstr>Recommendations Rekomendasi</vt:lpstr>
      <vt:lpstr>Recommendations Rekomendasi</vt:lpstr>
      <vt:lpstr>Evidence for zoos Fakta bagi lembaga konservasi</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 Powerpoint Template</dc:title>
  <dc:creator>Simon Hacking</dc:creator>
  <cp:lastModifiedBy>Hannah</cp:lastModifiedBy>
  <cp:revision>304</cp:revision>
  <dcterms:created xsi:type="dcterms:W3CDTF">2011-10-24T14:10:42Z</dcterms:created>
  <dcterms:modified xsi:type="dcterms:W3CDTF">2017-10-09T00:28:28Z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0x0101006B9188C0EE6A574A854CB2ACE3C33907</vt:lpwstr>
  </property>
</Properties>
</file>